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58" r:id="rId4"/>
    <p:sldId id="259" r:id="rId5"/>
    <p:sldId id="261" r:id="rId6"/>
    <p:sldId id="269" r:id="rId7"/>
    <p:sldId id="267" r:id="rId8"/>
    <p:sldId id="268" r:id="rId9"/>
    <p:sldId id="262" r:id="rId10"/>
    <p:sldId id="271" r:id="rId11"/>
    <p:sldId id="263" r:id="rId12"/>
    <p:sldId id="270"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B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8729"/>
  </p:normalViewPr>
  <p:slideViewPr>
    <p:cSldViewPr snapToGrid="0" snapToObjects="1">
      <p:cViewPr>
        <p:scale>
          <a:sx n="109" d="100"/>
          <a:sy n="109" d="100"/>
        </p:scale>
        <p:origin x="1624"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FBBBC-91C3-3A42-8826-A1CD117ED48D}" type="datetimeFigureOut">
              <a:rPr kumimoji="1" lang="ja-JP" altLang="en-US" smtClean="0"/>
              <a:t>2021/5/5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44B90-8E05-0E4F-AF10-32A493BA8652}" type="slidenum">
              <a:rPr kumimoji="1" lang="ja-JP" altLang="en-US" smtClean="0"/>
              <a:t>‹#›</a:t>
            </a:fld>
            <a:endParaRPr kumimoji="1" lang="ja-JP" altLang="en-US"/>
          </a:p>
        </p:txBody>
      </p:sp>
    </p:spTree>
    <p:extLst>
      <p:ext uri="{BB962C8B-B14F-4D97-AF65-F5344CB8AC3E}">
        <p14:creationId xmlns:p14="http://schemas.microsoft.com/office/powerpoint/2010/main" val="9259128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近年、タンパク質には、「クリプトサイト」と 呼ばれる、通常</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アポ構造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は閉じているが薬剤が 結合したとき</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ホロ構造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に形成される隠れたリガ ンド</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薬剤</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結合部位が存在することが知られており、新たな創薬標的としての応用が期待されている。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しかし、これまで発見されているクリプト サイトの多くは、構造生物学解析によって決定されたリガンドと標的タンパク質のホロ構造とアポ構造の比較によって、偶然確認されるものが多い。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クリプトサイトを有するタンパク質をアポ構造から予測することができれば、新規標的タ ンパク質発見が可能になり、新たな創薬研究の展開が期待される。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現在、クリプトサイトを 誘導する特徴的なフラグメント分子を共溶媒した実験や、分子動力学シミュレーションなどにより、クリプトサイトを予測する手法の開発への取り組みがなされているが、フラグメ ント分子の汎用性や、大規模なシミュレーション時間を要するなど課題が多い。</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a:t>
            </a:fld>
            <a:endParaRPr kumimoji="1" lang="ja-JP" altLang="en-US"/>
          </a:p>
        </p:txBody>
      </p:sp>
    </p:spTree>
    <p:extLst>
      <p:ext uri="{BB962C8B-B14F-4D97-AF65-F5344CB8AC3E}">
        <p14:creationId xmlns:p14="http://schemas.microsoft.com/office/powerpoint/2010/main" val="154961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 クリプトサイトを持つ構造的に定義されたアポのデータセットを論文</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に従って構築する。 </a:t>
            </a:r>
          </a:p>
          <a:p>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 タンパク質表面上のポケット検出ソフトウェア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を用いて構築したデータセットに対し、特徴量を作成する。 </a:t>
            </a:r>
          </a:p>
          <a:p>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では、各タンパク質についてクリプトサイトになり得る凹みとその他の凹みを共に検出するため、ホロ構造を重ね合わせ、</a:t>
            </a:r>
            <a:r>
              <a:rPr kumimoji="1" lang="en" altLang="ja-JP" sz="1200" kern="1200" dirty="0" err="1">
                <a:solidFill>
                  <a:schemeClr val="tx1"/>
                </a:solidFill>
                <a:effectLst/>
                <a:latin typeface="+mn-lt"/>
                <a:ea typeface="+mn-ea"/>
                <a:cs typeface="+mn-cs"/>
              </a:rPr>
              <a:t>PyMOL</a:t>
            </a:r>
            <a:r>
              <a:rPr kumimoji="1" lang="ja-JP" altLang="en-US" sz="1200" kern="1200">
                <a:solidFill>
                  <a:schemeClr val="tx1"/>
                </a:solidFill>
                <a:effectLst/>
                <a:latin typeface="+mn-lt"/>
                <a:ea typeface="+mn-ea"/>
                <a:cs typeface="+mn-cs"/>
              </a:rPr>
              <a:t>による目視でクリプトサイトになりうる凹みかどうかを確認し、ラベリングした。 </a:t>
            </a:r>
          </a:p>
          <a:p>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までで構築したデータセットを学習データとし、決定木ベースのモデルを用いてクリプトサイトの有無を分類するモデルを作成する。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5. </a:t>
            </a:r>
            <a:r>
              <a:rPr kumimoji="1" lang="ja-JP" altLang="en-US" sz="1200" kern="1200">
                <a:solidFill>
                  <a:schemeClr val="tx1"/>
                </a:solidFill>
                <a:effectLst/>
                <a:latin typeface="+mn-lt"/>
                <a:ea typeface="+mn-ea"/>
                <a:cs typeface="+mn-cs"/>
              </a:rPr>
              <a:t>機械学習モデルの分類に関して、特徴量の各要素からどの要素が寄与しているかを分析。 </a:t>
            </a:r>
            <a:endParaRPr lang="ja-JP" altLang="en-US"/>
          </a:p>
          <a:p>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4</a:t>
            </a:fld>
            <a:endParaRPr kumimoji="1" lang="ja-JP" altLang="en-US"/>
          </a:p>
        </p:txBody>
      </p:sp>
    </p:spTree>
    <p:extLst>
      <p:ext uri="{BB962C8B-B14F-4D97-AF65-F5344CB8AC3E}">
        <p14:creationId xmlns:p14="http://schemas.microsoft.com/office/powerpoint/2010/main" val="268278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重要度が順に特徴量をソートしている。</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7</a:t>
            </a:fld>
            <a:endParaRPr kumimoji="1" lang="ja-JP" altLang="en-US"/>
          </a:p>
        </p:txBody>
      </p:sp>
    </p:spTree>
    <p:extLst>
      <p:ext uri="{BB962C8B-B14F-4D97-AF65-F5344CB8AC3E}">
        <p14:creationId xmlns:p14="http://schemas.microsoft.com/office/powerpoint/2010/main" val="2188846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各モデルが学習において重要と判断した特徴量を可視化した。その結果、各モデル共に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Mean alp. </a:t>
            </a:r>
            <a:r>
              <a:rPr kumimoji="1" lang="en" altLang="ja-JP" sz="1200" kern="1200" dirty="0" err="1">
                <a:solidFill>
                  <a:schemeClr val="tx1"/>
                </a:solidFill>
                <a:effectLst/>
                <a:latin typeface="+mn-lt"/>
                <a:ea typeface="+mn-ea"/>
                <a:cs typeface="+mn-cs"/>
              </a:rPr>
              <a:t>sph</a:t>
            </a:r>
            <a:r>
              <a:rPr kumimoji="1" lang="en" altLang="ja-JP" sz="1200" kern="1200" dirty="0">
                <a:solidFill>
                  <a:schemeClr val="tx1"/>
                </a:solidFill>
                <a:effectLst/>
                <a:latin typeface="+mn-lt"/>
                <a:ea typeface="+mn-ea"/>
                <a:cs typeface="+mn-cs"/>
              </a:rPr>
              <a:t>. Solvent access, Polarity score, Score </a:t>
            </a:r>
            <a:r>
              <a:rPr kumimoji="1" lang="ja-JP" altLang="en-US" sz="1200" kern="1200">
                <a:solidFill>
                  <a:schemeClr val="tx1"/>
                </a:solidFill>
                <a:effectLst/>
                <a:latin typeface="+mn-lt"/>
                <a:ea typeface="+mn-ea"/>
                <a:cs typeface="+mn-cs"/>
              </a:rPr>
              <a:t>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重要特徴量の上位であることがわかった。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8</a:t>
            </a:fld>
            <a:endParaRPr kumimoji="1" lang="ja-JP" altLang="en-US"/>
          </a:p>
        </p:txBody>
      </p:sp>
    </p:spTree>
    <p:extLst>
      <p:ext uri="{BB962C8B-B14F-4D97-AF65-F5344CB8AC3E}">
        <p14:creationId xmlns:p14="http://schemas.microsoft.com/office/powerpoint/2010/main" val="257218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9</a:t>
            </a:fld>
            <a:endParaRPr kumimoji="1" lang="ja-JP" altLang="en-US"/>
          </a:p>
        </p:txBody>
      </p:sp>
    </p:spTree>
    <p:extLst>
      <p:ext uri="{BB962C8B-B14F-4D97-AF65-F5344CB8AC3E}">
        <p14:creationId xmlns:p14="http://schemas.microsoft.com/office/powerpoint/2010/main" val="321937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10</a:t>
            </a:fld>
            <a:endParaRPr kumimoji="1" lang="ja-JP" altLang="en-US"/>
          </a:p>
        </p:txBody>
      </p:sp>
    </p:spTree>
    <p:extLst>
      <p:ext uri="{BB962C8B-B14F-4D97-AF65-F5344CB8AC3E}">
        <p14:creationId xmlns:p14="http://schemas.microsoft.com/office/powerpoint/2010/main" val="1021353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798258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1918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8855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64421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70403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2021/5/5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3601764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640214E-47B5-C240-9E70-6CC6F922CE02}" type="datetimeFigureOut">
              <a:rPr kumimoji="1" lang="ja-JP" altLang="en-US" smtClean="0"/>
              <a:t>2021/5/5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68030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640214E-47B5-C240-9E70-6CC6F922CE02}" type="datetimeFigureOut">
              <a:rPr kumimoji="1" lang="ja-JP" altLang="en-US" smtClean="0"/>
              <a:t>2021/5/5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89113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0214E-47B5-C240-9E70-6CC6F922CE02}" type="datetimeFigureOut">
              <a:rPr kumimoji="1" lang="ja-JP" altLang="en-US" smtClean="0"/>
              <a:t>2021/5/5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4099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2021/5/5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907085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2021/5/5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94933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0214E-47B5-C240-9E70-6CC6F922CE02}" type="datetimeFigureOut">
              <a:rPr kumimoji="1" lang="ja-JP" altLang="en-US" smtClean="0"/>
              <a:t>2021/5/5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718312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E2E3D-5DCC-434E-ABA2-D56B15AAAD22}"/>
              </a:ext>
            </a:extLst>
          </p:cNvPr>
          <p:cNvSpPr>
            <a:spLocks noGrp="1"/>
          </p:cNvSpPr>
          <p:nvPr>
            <p:ph type="ctrTitle"/>
          </p:nvPr>
        </p:nvSpPr>
        <p:spPr/>
        <p:txBody>
          <a:bodyPr>
            <a:noAutofit/>
          </a:bodyPr>
          <a:lstStyle/>
          <a:p>
            <a:r>
              <a:rPr lang="ja-JP" altLang="en-US" sz="4000"/>
              <a:t>機械学習を用いたタンパク質</a:t>
            </a:r>
            <a:br>
              <a:rPr lang="en-US" altLang="ja-JP" sz="4000" dirty="0"/>
            </a:br>
            <a:r>
              <a:rPr lang="ja-JP" altLang="en-US" sz="4000"/>
              <a:t>クリプトサイトの予測法の開発 </a:t>
            </a:r>
            <a:br>
              <a:rPr lang="ja-JP" altLang="en-US" sz="4000"/>
            </a:br>
            <a:endParaRPr kumimoji="1" lang="ja-JP" altLang="en-US" sz="4000"/>
          </a:p>
        </p:txBody>
      </p:sp>
      <p:sp>
        <p:nvSpPr>
          <p:cNvPr id="3" name="字幕 2">
            <a:extLst>
              <a:ext uri="{FF2B5EF4-FFF2-40B4-BE49-F238E27FC236}">
                <a16:creationId xmlns:a16="http://schemas.microsoft.com/office/drawing/2014/main" id="{55D0E3BC-1DEC-1849-8FCE-C4912604735D}"/>
              </a:ext>
            </a:extLst>
          </p:cNvPr>
          <p:cNvSpPr>
            <a:spLocks noGrp="1"/>
          </p:cNvSpPr>
          <p:nvPr>
            <p:ph type="subTitle" idx="1"/>
          </p:nvPr>
        </p:nvSpPr>
        <p:spPr>
          <a:xfrm>
            <a:off x="1143000" y="4578221"/>
            <a:ext cx="6858000" cy="1655762"/>
          </a:xfrm>
        </p:spPr>
        <p:txBody>
          <a:bodyPr/>
          <a:lstStyle/>
          <a:p>
            <a:r>
              <a:rPr lang="ja-JP" altLang="en-US"/>
              <a:t>大規模知識発見分野 </a:t>
            </a:r>
          </a:p>
          <a:p>
            <a:r>
              <a:rPr kumimoji="1" lang="ja-JP" altLang="en-US"/>
              <a:t>熊田</a:t>
            </a:r>
            <a:r>
              <a:rPr lang="ja-JP" altLang="en-US"/>
              <a:t>　匡仁</a:t>
            </a:r>
            <a:endParaRPr kumimoji="1" lang="ja-JP" altLang="en-US"/>
          </a:p>
        </p:txBody>
      </p:sp>
    </p:spTree>
    <p:extLst>
      <p:ext uri="{BB962C8B-B14F-4D97-AF65-F5344CB8AC3E}">
        <p14:creationId xmlns:p14="http://schemas.microsoft.com/office/powerpoint/2010/main" val="1132987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rotWithShape="1">
          <a:blip r:embed="rId3"/>
          <a:srcRect r="85274" b="74803"/>
          <a:stretch/>
        </p:blipFill>
        <p:spPr>
          <a:xfrm>
            <a:off x="41295" y="1904972"/>
            <a:ext cx="2760520" cy="2834265"/>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237506" y="1343740"/>
            <a:ext cx="7955383" cy="369332"/>
          </a:xfrm>
          <a:prstGeom prst="rect">
            <a:avLst/>
          </a:prstGeom>
          <a:noFill/>
        </p:spPr>
        <p:txBody>
          <a:bodyPr wrap="none" rtlCol="0">
            <a:spAutoFit/>
          </a:bodyPr>
          <a:lstStyle/>
          <a:p>
            <a:r>
              <a:rPr kumimoji="1" lang="en-US" altLang="ja-JP" dirty="0" err="1"/>
              <a:t>Fpocket</a:t>
            </a:r>
            <a:r>
              <a:rPr kumimoji="1" lang="ja-JP" altLang="en-US"/>
              <a:t>の各特徴量について</a:t>
            </a:r>
            <a:r>
              <a:rPr kumimoji="1" lang="en-US" altLang="ja-JP" dirty="0"/>
              <a:t>,</a:t>
            </a:r>
            <a:r>
              <a:rPr kumimoji="1" lang="ja-JP" altLang="en-US"/>
              <a:t> クリプトサイトの有無でヒストグラムを作成</a:t>
            </a:r>
          </a:p>
        </p:txBody>
      </p:sp>
      <p:pic>
        <p:nvPicPr>
          <p:cNvPr id="12" name="図 11" descr="図形&#10;&#10;自動的に生成された説明">
            <a:extLst>
              <a:ext uri="{FF2B5EF4-FFF2-40B4-BE49-F238E27FC236}">
                <a16:creationId xmlns:a16="http://schemas.microsoft.com/office/drawing/2014/main" id="{DADAF6FF-344A-DC4A-AC36-CEB8DFFB33A4}"/>
              </a:ext>
            </a:extLst>
          </p:cNvPr>
          <p:cNvPicPr>
            <a:picLocks noChangeAspect="1"/>
          </p:cNvPicPr>
          <p:nvPr/>
        </p:nvPicPr>
        <p:blipFill rotWithShape="1">
          <a:blip r:embed="rId3"/>
          <a:srcRect l="79671" t="25305" r="5502" b="49697"/>
          <a:stretch/>
        </p:blipFill>
        <p:spPr>
          <a:xfrm>
            <a:off x="2696307" y="1979378"/>
            <a:ext cx="2760519" cy="2792516"/>
          </a:xfrm>
          <a:prstGeom prst="rect">
            <a:avLst/>
          </a:prstGeom>
        </p:spPr>
      </p:pic>
      <p:pic>
        <p:nvPicPr>
          <p:cNvPr id="13" name="図 12" descr="図形&#10;&#10;自動的に生成された説明">
            <a:extLst>
              <a:ext uri="{FF2B5EF4-FFF2-40B4-BE49-F238E27FC236}">
                <a16:creationId xmlns:a16="http://schemas.microsoft.com/office/drawing/2014/main" id="{557C2A4E-15F7-C44A-92FD-275D7952B44B}"/>
              </a:ext>
            </a:extLst>
          </p:cNvPr>
          <p:cNvPicPr>
            <a:picLocks noChangeAspect="1"/>
          </p:cNvPicPr>
          <p:nvPr/>
        </p:nvPicPr>
        <p:blipFill rotWithShape="1">
          <a:blip r:embed="rId3"/>
          <a:srcRect l="59933" t="49864" r="19969" b="25139"/>
          <a:stretch/>
        </p:blipFill>
        <p:spPr>
          <a:xfrm>
            <a:off x="5351344" y="1939717"/>
            <a:ext cx="3751361" cy="2799520"/>
          </a:xfrm>
          <a:prstGeom prst="rect">
            <a:avLst/>
          </a:prstGeom>
        </p:spPr>
      </p:pic>
      <p:sp>
        <p:nvSpPr>
          <p:cNvPr id="3" name="テキスト ボックス 2">
            <a:extLst>
              <a:ext uri="{FF2B5EF4-FFF2-40B4-BE49-F238E27FC236}">
                <a16:creationId xmlns:a16="http://schemas.microsoft.com/office/drawing/2014/main" id="{D050D6E2-9CA3-9C46-BA75-D5D38700FB7A}"/>
              </a:ext>
            </a:extLst>
          </p:cNvPr>
          <p:cNvSpPr txBox="1"/>
          <p:nvPr/>
        </p:nvSpPr>
        <p:spPr>
          <a:xfrm>
            <a:off x="237505" y="5144928"/>
            <a:ext cx="7804525" cy="646331"/>
          </a:xfrm>
          <a:prstGeom prst="rect">
            <a:avLst/>
          </a:prstGeom>
          <a:noFill/>
        </p:spPr>
        <p:txBody>
          <a:bodyPr wrap="square" rtlCol="0">
            <a:spAutoFit/>
          </a:bodyPr>
          <a:lstStyle/>
          <a:p>
            <a:r>
              <a:rPr kumimoji="1" lang="ja-JP" altLang="en-US"/>
              <a:t>機械学習モデルがクリプトサイトの有無の分類において重要と判断した特徴量は</a:t>
            </a:r>
            <a:r>
              <a:rPr kumimoji="1" lang="en-US" altLang="ja-JP" dirty="0"/>
              <a:t>,</a:t>
            </a:r>
            <a:r>
              <a:rPr kumimoji="1" lang="ja-JP" altLang="en-US"/>
              <a:t> ヒストグラム比較しても傾向に違いがあることがわかった</a:t>
            </a:r>
            <a:r>
              <a:rPr kumimoji="1" lang="en-US" altLang="ja-JP" dirty="0"/>
              <a:t>.</a:t>
            </a:r>
            <a:endParaRPr kumimoji="1" lang="ja-JP" altLang="en-US"/>
          </a:p>
        </p:txBody>
      </p:sp>
      <p:sp>
        <p:nvSpPr>
          <p:cNvPr id="4" name="正方形/長方形 3">
            <a:extLst>
              <a:ext uri="{FF2B5EF4-FFF2-40B4-BE49-F238E27FC236}">
                <a16:creationId xmlns:a16="http://schemas.microsoft.com/office/drawing/2014/main" id="{FC8B9478-DFDC-F04A-9258-A66485C1FBD2}"/>
              </a:ext>
            </a:extLst>
          </p:cNvPr>
          <p:cNvSpPr/>
          <p:nvPr/>
        </p:nvSpPr>
        <p:spPr>
          <a:xfrm>
            <a:off x="290476" y="1722535"/>
            <a:ext cx="7889631" cy="338554"/>
          </a:xfrm>
          <a:prstGeom prst="rect">
            <a:avLst/>
          </a:prstGeom>
          <a:solidFill>
            <a:schemeClr val="bg1"/>
          </a:solidFill>
        </p:spPr>
        <p:txBody>
          <a:bodyPr wrap="square">
            <a:spAutoFit/>
          </a:bodyPr>
          <a:lstStyle/>
          <a:p>
            <a:r>
              <a:rPr kumimoji="1" lang="ja-JP" altLang="en-US" sz="1600"/>
              <a:t>                  </a:t>
            </a:r>
            <a:r>
              <a:rPr kumimoji="1" lang="en" altLang="ja-JP" sz="1600" dirty="0"/>
              <a:t>Score </a:t>
            </a:r>
            <a:r>
              <a:rPr kumimoji="1" lang="ja-JP" altLang="en-US" sz="1600"/>
              <a:t>                            </a:t>
            </a:r>
            <a:r>
              <a:rPr kumimoji="1" lang="en" altLang="ja-JP" sz="1600" dirty="0"/>
              <a:t>Mean alp. </a:t>
            </a:r>
            <a:r>
              <a:rPr kumimoji="1" lang="en" altLang="ja-JP" sz="1600" dirty="0" err="1"/>
              <a:t>sph</a:t>
            </a:r>
            <a:r>
              <a:rPr kumimoji="1" lang="en" altLang="ja-JP" sz="1600" dirty="0"/>
              <a:t>. Solvent access</a:t>
            </a:r>
            <a:r>
              <a:rPr kumimoji="1" lang="ja-JP" altLang="en-US" sz="1600"/>
              <a:t>               </a:t>
            </a:r>
            <a:r>
              <a:rPr kumimoji="1" lang="en" altLang="ja-JP" sz="1600" dirty="0"/>
              <a:t>Polarity score </a:t>
            </a:r>
            <a:endParaRPr lang="ja-JP" altLang="en-US" sz="1600"/>
          </a:p>
        </p:txBody>
      </p:sp>
    </p:spTree>
    <p:extLst>
      <p:ext uri="{BB962C8B-B14F-4D97-AF65-F5344CB8AC3E}">
        <p14:creationId xmlns:p14="http://schemas.microsoft.com/office/powerpoint/2010/main" val="1603370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展望</a:t>
            </a:r>
          </a:p>
        </p:txBody>
      </p:sp>
    </p:spTree>
    <p:extLst>
      <p:ext uri="{BB962C8B-B14F-4D97-AF65-F5344CB8AC3E}">
        <p14:creationId xmlns:p14="http://schemas.microsoft.com/office/powerpoint/2010/main" val="2224764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5FB10-C71B-D54E-A0F4-A3AB2F12FF9D}"/>
              </a:ext>
            </a:extLst>
          </p:cNvPr>
          <p:cNvSpPr>
            <a:spLocks noGrp="1"/>
          </p:cNvSpPr>
          <p:nvPr>
            <p:ph type="title"/>
          </p:nvPr>
        </p:nvSpPr>
        <p:spPr/>
        <p:txBody>
          <a:bodyPr/>
          <a:lstStyle/>
          <a:p>
            <a:r>
              <a:rPr lang="en-US" altLang="ja-JP" dirty="0"/>
              <a:t>A</a:t>
            </a:r>
            <a:r>
              <a:rPr kumimoji="1" lang="en-US" altLang="ja-JP" dirty="0"/>
              <a:t>ppendix</a:t>
            </a:r>
            <a:endParaRPr kumimoji="1" lang="ja-JP" altLang="en-US"/>
          </a:p>
        </p:txBody>
      </p:sp>
    </p:spTree>
    <p:extLst>
      <p:ext uri="{BB962C8B-B14F-4D97-AF65-F5344CB8AC3E}">
        <p14:creationId xmlns:p14="http://schemas.microsoft.com/office/powerpoint/2010/main" val="109476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grpSp>
        <p:nvGrpSpPr>
          <p:cNvPr id="3" name="グループ化 2">
            <a:extLst>
              <a:ext uri="{FF2B5EF4-FFF2-40B4-BE49-F238E27FC236}">
                <a16:creationId xmlns:a16="http://schemas.microsoft.com/office/drawing/2014/main" id="{D2395471-B2CB-7B46-97AA-B1C974789813}"/>
              </a:ext>
            </a:extLst>
          </p:cNvPr>
          <p:cNvGrpSpPr/>
          <p:nvPr/>
        </p:nvGrpSpPr>
        <p:grpSpPr>
          <a:xfrm>
            <a:off x="377644" y="1524000"/>
            <a:ext cx="8635762" cy="4968680"/>
            <a:chOff x="2346449" y="1508261"/>
            <a:chExt cx="8605489" cy="5134956"/>
          </a:xfrm>
        </p:grpSpPr>
        <p:grpSp>
          <p:nvGrpSpPr>
            <p:cNvPr id="4" name="グループ化 3">
              <a:extLst>
                <a:ext uri="{FF2B5EF4-FFF2-40B4-BE49-F238E27FC236}">
                  <a16:creationId xmlns:a16="http://schemas.microsoft.com/office/drawing/2014/main" id="{34C6FC49-6A9C-8C4D-AFDE-A2DDB8D8B3E4}"/>
                </a:ext>
              </a:extLst>
            </p:cNvPr>
            <p:cNvGrpSpPr/>
            <p:nvPr/>
          </p:nvGrpSpPr>
          <p:grpSpPr>
            <a:xfrm>
              <a:off x="2632305" y="1508261"/>
              <a:ext cx="6963121" cy="4660106"/>
              <a:chOff x="1356952" y="1876123"/>
              <a:chExt cx="6963121" cy="4660106"/>
            </a:xfrm>
          </p:grpSpPr>
          <p:pic>
            <p:nvPicPr>
              <p:cNvPr id="6" name="図 5">
                <a:extLst>
                  <a:ext uri="{FF2B5EF4-FFF2-40B4-BE49-F238E27FC236}">
                    <a16:creationId xmlns:a16="http://schemas.microsoft.com/office/drawing/2014/main" id="{43A9CA78-0155-C245-944F-35F48A0EC61B}"/>
                  </a:ext>
                </a:extLst>
              </p:cNvPr>
              <p:cNvPicPr>
                <a:picLocks noChangeAspect="1"/>
              </p:cNvPicPr>
              <p:nvPr/>
            </p:nvPicPr>
            <p:blipFill>
              <a:blip r:embed="rId3"/>
              <a:stretch>
                <a:fillRect/>
              </a:stretch>
            </p:blipFill>
            <p:spPr>
              <a:xfrm>
                <a:off x="1710389" y="3093125"/>
                <a:ext cx="5437421" cy="3443104"/>
              </a:xfrm>
              <a:prstGeom prst="rect">
                <a:avLst/>
              </a:prstGeom>
            </p:spPr>
          </p:pic>
          <p:sp>
            <p:nvSpPr>
              <p:cNvPr id="7" name="フレーム 6">
                <a:extLst>
                  <a:ext uri="{FF2B5EF4-FFF2-40B4-BE49-F238E27FC236}">
                    <a16:creationId xmlns:a16="http://schemas.microsoft.com/office/drawing/2014/main" id="{594DF35B-A64B-784E-9DA9-F7DBDC87230C}"/>
                  </a:ext>
                </a:extLst>
              </p:cNvPr>
              <p:cNvSpPr/>
              <p:nvPr/>
            </p:nvSpPr>
            <p:spPr>
              <a:xfrm>
                <a:off x="2278588" y="3852810"/>
                <a:ext cx="1282262" cy="1969920"/>
              </a:xfrm>
              <a:prstGeom prst="frame">
                <a:avLst>
                  <a:gd name="adj1" fmla="val 290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8" name="フレーム 7">
                <a:extLst>
                  <a:ext uri="{FF2B5EF4-FFF2-40B4-BE49-F238E27FC236}">
                    <a16:creationId xmlns:a16="http://schemas.microsoft.com/office/drawing/2014/main" id="{6E7A1302-FF53-774A-B5B9-482DD74F5C02}"/>
                  </a:ext>
                </a:extLst>
              </p:cNvPr>
              <p:cNvSpPr/>
              <p:nvPr/>
            </p:nvSpPr>
            <p:spPr>
              <a:xfrm>
                <a:off x="4874214" y="3852810"/>
                <a:ext cx="960231" cy="1391851"/>
              </a:xfrm>
              <a:prstGeom prst="frame">
                <a:avLst>
                  <a:gd name="adj1" fmla="val 3726"/>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c</a:t>
                </a:r>
                <a:endParaRPr kumimoji="1" lang="ja-JP" altLang="en-US">
                  <a:solidFill>
                    <a:srgbClr val="FF0000"/>
                  </a:solidFill>
                </a:endParaRPr>
              </a:p>
            </p:txBody>
          </p:sp>
          <p:pic>
            <p:nvPicPr>
              <p:cNvPr id="9" name="図 8" descr="アイコン&#10;&#10;中程度の精度で自動的に生成された説明">
                <a:extLst>
                  <a:ext uri="{FF2B5EF4-FFF2-40B4-BE49-F238E27FC236}">
                    <a16:creationId xmlns:a16="http://schemas.microsoft.com/office/drawing/2014/main" id="{82A184C9-2B29-F343-A3C2-0F26FE1B67E5}"/>
                  </a:ext>
                </a:extLst>
              </p:cNvPr>
              <p:cNvPicPr>
                <a:picLocks noChangeAspect="1"/>
              </p:cNvPicPr>
              <p:nvPr/>
            </p:nvPicPr>
            <p:blipFill>
              <a:blip r:embed="rId4"/>
              <a:stretch>
                <a:fillRect/>
              </a:stretch>
            </p:blipFill>
            <p:spPr>
              <a:xfrm>
                <a:off x="6526922" y="2238704"/>
                <a:ext cx="1785515" cy="1305911"/>
              </a:xfrm>
              <a:prstGeom prst="rect">
                <a:avLst/>
              </a:prstGeom>
            </p:spPr>
          </p:pic>
          <p:pic>
            <p:nvPicPr>
              <p:cNvPr id="10" name="図 9" descr="グリーン, 屋内, 誕生日, ケーキ が含まれている画像&#10;&#10;自動的に生成された説明">
                <a:extLst>
                  <a:ext uri="{FF2B5EF4-FFF2-40B4-BE49-F238E27FC236}">
                    <a16:creationId xmlns:a16="http://schemas.microsoft.com/office/drawing/2014/main" id="{DC5D63F1-F3A4-164F-8E66-191E3B4C90D8}"/>
                  </a:ext>
                </a:extLst>
              </p:cNvPr>
              <p:cNvPicPr>
                <a:picLocks noChangeAspect="1"/>
              </p:cNvPicPr>
              <p:nvPr/>
            </p:nvPicPr>
            <p:blipFill>
              <a:blip r:embed="rId5"/>
              <a:stretch>
                <a:fillRect/>
              </a:stretch>
            </p:blipFill>
            <p:spPr>
              <a:xfrm>
                <a:off x="4850018" y="2228393"/>
                <a:ext cx="1676904" cy="1316222"/>
              </a:xfrm>
              <a:prstGeom prst="rect">
                <a:avLst/>
              </a:prstGeom>
            </p:spPr>
          </p:pic>
          <p:pic>
            <p:nvPicPr>
              <p:cNvPr id="11" name="図 10" descr="屋内, おもちゃ, プラスチック, テーブル が含まれている画像&#10;&#10;自動的に生成された説明">
                <a:extLst>
                  <a:ext uri="{FF2B5EF4-FFF2-40B4-BE49-F238E27FC236}">
                    <a16:creationId xmlns:a16="http://schemas.microsoft.com/office/drawing/2014/main" id="{86EE71E4-1E4D-6744-BC9E-E5EDF7C16578}"/>
                  </a:ext>
                </a:extLst>
              </p:cNvPr>
              <p:cNvPicPr>
                <a:picLocks noChangeAspect="1"/>
              </p:cNvPicPr>
              <p:nvPr/>
            </p:nvPicPr>
            <p:blipFill>
              <a:blip r:embed="rId6"/>
              <a:stretch>
                <a:fillRect/>
              </a:stretch>
            </p:blipFill>
            <p:spPr>
              <a:xfrm>
                <a:off x="2694413" y="2243807"/>
                <a:ext cx="1103255" cy="1338375"/>
              </a:xfrm>
              <a:prstGeom prst="rect">
                <a:avLst/>
              </a:prstGeom>
            </p:spPr>
          </p:pic>
          <p:pic>
            <p:nvPicPr>
              <p:cNvPr id="12" name="図 11" descr="誕生日, ケーキ が含まれている画像&#10;&#10;自動的に生成された説明">
                <a:extLst>
                  <a:ext uri="{FF2B5EF4-FFF2-40B4-BE49-F238E27FC236}">
                    <a16:creationId xmlns:a16="http://schemas.microsoft.com/office/drawing/2014/main" id="{5D0D0D2D-0B79-AB4F-A344-8C0AF129CFBA}"/>
                  </a:ext>
                </a:extLst>
              </p:cNvPr>
              <p:cNvPicPr>
                <a:picLocks noChangeAspect="1"/>
              </p:cNvPicPr>
              <p:nvPr/>
            </p:nvPicPr>
            <p:blipFill>
              <a:blip r:embed="rId7"/>
              <a:stretch>
                <a:fillRect/>
              </a:stretch>
            </p:blipFill>
            <p:spPr>
              <a:xfrm>
                <a:off x="1621848" y="2217683"/>
                <a:ext cx="1072233" cy="1369290"/>
              </a:xfrm>
              <a:prstGeom prst="rect">
                <a:avLst/>
              </a:prstGeom>
            </p:spPr>
          </p:pic>
          <p:sp>
            <p:nvSpPr>
              <p:cNvPr id="13" name="テキスト ボックス 12">
                <a:extLst>
                  <a:ext uri="{FF2B5EF4-FFF2-40B4-BE49-F238E27FC236}">
                    <a16:creationId xmlns:a16="http://schemas.microsoft.com/office/drawing/2014/main" id="{15F8CB3D-33E3-784B-91A6-E79AA23A8171}"/>
                  </a:ext>
                </a:extLst>
              </p:cNvPr>
              <p:cNvSpPr txBox="1"/>
              <p:nvPr/>
            </p:nvSpPr>
            <p:spPr>
              <a:xfrm>
                <a:off x="4998717" y="1876123"/>
                <a:ext cx="1107996" cy="369332"/>
              </a:xfrm>
              <a:prstGeom prst="rect">
                <a:avLst/>
              </a:prstGeom>
              <a:noFill/>
            </p:spPr>
            <p:txBody>
              <a:bodyPr wrap="none" rtlCol="0">
                <a:spAutoFit/>
              </a:bodyPr>
              <a:lstStyle/>
              <a:p>
                <a:r>
                  <a:rPr lang="ja-JP" altLang="en-US"/>
                  <a:t>ホロ構造</a:t>
                </a:r>
                <a:endParaRPr kumimoji="1" lang="ja-JP" altLang="en-US"/>
              </a:p>
            </p:txBody>
          </p:sp>
          <p:sp>
            <p:nvSpPr>
              <p:cNvPr id="14" name="テキスト ボックス 13">
                <a:extLst>
                  <a:ext uri="{FF2B5EF4-FFF2-40B4-BE49-F238E27FC236}">
                    <a16:creationId xmlns:a16="http://schemas.microsoft.com/office/drawing/2014/main" id="{8A0CBB8C-A6E6-0D4F-AFBA-728519BB92E9}"/>
                  </a:ext>
                </a:extLst>
              </p:cNvPr>
              <p:cNvSpPr txBox="1"/>
              <p:nvPr/>
            </p:nvSpPr>
            <p:spPr>
              <a:xfrm>
                <a:off x="6719891" y="1876123"/>
                <a:ext cx="1107996" cy="369332"/>
              </a:xfrm>
              <a:prstGeom prst="rect">
                <a:avLst/>
              </a:prstGeom>
              <a:noFill/>
            </p:spPr>
            <p:txBody>
              <a:bodyPr wrap="none" rtlCol="0">
                <a:spAutoFit/>
              </a:bodyPr>
              <a:lstStyle/>
              <a:p>
                <a:r>
                  <a:rPr lang="ja-JP" altLang="en-US"/>
                  <a:t>アポ構造</a:t>
                </a:r>
                <a:endParaRPr kumimoji="1" lang="ja-JP" altLang="en-US"/>
              </a:p>
            </p:txBody>
          </p:sp>
          <p:sp>
            <p:nvSpPr>
              <p:cNvPr id="15" name="テキスト ボックス 14">
                <a:extLst>
                  <a:ext uri="{FF2B5EF4-FFF2-40B4-BE49-F238E27FC236}">
                    <a16:creationId xmlns:a16="http://schemas.microsoft.com/office/drawing/2014/main" id="{051F0646-4F45-7145-91FE-8193774AEADA}"/>
                  </a:ext>
                </a:extLst>
              </p:cNvPr>
              <p:cNvSpPr txBox="1"/>
              <p:nvPr/>
            </p:nvSpPr>
            <p:spPr>
              <a:xfrm rot="16200000">
                <a:off x="790131" y="2777692"/>
                <a:ext cx="1441420" cy="307777"/>
              </a:xfrm>
              <a:prstGeom prst="rect">
                <a:avLst/>
              </a:prstGeom>
              <a:noFill/>
            </p:spPr>
            <p:txBody>
              <a:bodyPr wrap="none" rtlCol="0">
                <a:spAutoFit/>
              </a:bodyPr>
              <a:lstStyle/>
              <a:p>
                <a:r>
                  <a:rPr kumimoji="1" lang="ja-JP" altLang="en-US" sz="1400"/>
                  <a:t>クリプトサイト</a:t>
                </a:r>
              </a:p>
            </p:txBody>
          </p:sp>
          <p:sp>
            <p:nvSpPr>
              <p:cNvPr id="16" name="テキスト ボックス 15">
                <a:extLst>
                  <a:ext uri="{FF2B5EF4-FFF2-40B4-BE49-F238E27FC236}">
                    <a16:creationId xmlns:a16="http://schemas.microsoft.com/office/drawing/2014/main" id="{5851C877-0ACA-174C-886E-FFE85BF59770}"/>
                  </a:ext>
                </a:extLst>
              </p:cNvPr>
              <p:cNvSpPr txBox="1"/>
              <p:nvPr/>
            </p:nvSpPr>
            <p:spPr>
              <a:xfrm rot="16200000">
                <a:off x="3984751" y="2728149"/>
                <a:ext cx="1441420" cy="307777"/>
              </a:xfrm>
              <a:prstGeom prst="rect">
                <a:avLst/>
              </a:prstGeom>
              <a:noFill/>
            </p:spPr>
            <p:txBody>
              <a:bodyPr wrap="none" rtlCol="0">
                <a:spAutoFit/>
              </a:bodyPr>
              <a:lstStyle/>
              <a:p>
                <a:r>
                  <a:rPr kumimoji="1" lang="ja-JP" altLang="en-US" sz="1400"/>
                  <a:t>通常のポケット</a:t>
                </a:r>
              </a:p>
            </p:txBody>
          </p:sp>
          <p:sp>
            <p:nvSpPr>
              <p:cNvPr id="17" name="フレーム 16">
                <a:extLst>
                  <a:ext uri="{FF2B5EF4-FFF2-40B4-BE49-F238E27FC236}">
                    <a16:creationId xmlns:a16="http://schemas.microsoft.com/office/drawing/2014/main" id="{C0FE9937-C465-D94C-8A82-26A11CCAC592}"/>
                  </a:ext>
                </a:extLst>
              </p:cNvPr>
              <p:cNvSpPr/>
              <p:nvPr/>
            </p:nvSpPr>
            <p:spPr>
              <a:xfrm>
                <a:off x="4791449" y="2238704"/>
                <a:ext cx="3528624" cy="1391851"/>
              </a:xfrm>
              <a:prstGeom prst="frame">
                <a:avLst>
                  <a:gd name="adj1" fmla="val 3726"/>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c</a:t>
                </a:r>
                <a:endParaRPr kumimoji="1" lang="ja-JP" altLang="en-US">
                  <a:solidFill>
                    <a:srgbClr val="FF0000"/>
                  </a:solidFill>
                </a:endParaRPr>
              </a:p>
            </p:txBody>
          </p:sp>
          <p:sp>
            <p:nvSpPr>
              <p:cNvPr id="18" name="フレーム 17">
                <a:extLst>
                  <a:ext uri="{FF2B5EF4-FFF2-40B4-BE49-F238E27FC236}">
                    <a16:creationId xmlns:a16="http://schemas.microsoft.com/office/drawing/2014/main" id="{F41405CB-2E3E-0448-BC6E-601D740A16AD}"/>
                  </a:ext>
                </a:extLst>
              </p:cNvPr>
              <p:cNvSpPr/>
              <p:nvPr/>
            </p:nvSpPr>
            <p:spPr>
              <a:xfrm>
                <a:off x="1621848" y="2205432"/>
                <a:ext cx="2175820" cy="1417377"/>
              </a:xfrm>
              <a:prstGeom prst="frame">
                <a:avLst>
                  <a:gd name="adj1" fmla="val 305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9" name="テキスト ボックス 18">
                <a:extLst>
                  <a:ext uri="{FF2B5EF4-FFF2-40B4-BE49-F238E27FC236}">
                    <a16:creationId xmlns:a16="http://schemas.microsoft.com/office/drawing/2014/main" id="{1BCC9369-4357-FB45-828F-EDF8B166BFCB}"/>
                  </a:ext>
                </a:extLst>
              </p:cNvPr>
              <p:cNvSpPr txBox="1"/>
              <p:nvPr/>
            </p:nvSpPr>
            <p:spPr>
              <a:xfrm>
                <a:off x="1661773" y="1889249"/>
                <a:ext cx="1107996" cy="369332"/>
              </a:xfrm>
              <a:prstGeom prst="rect">
                <a:avLst/>
              </a:prstGeom>
              <a:noFill/>
            </p:spPr>
            <p:txBody>
              <a:bodyPr wrap="none" rtlCol="0">
                <a:spAutoFit/>
              </a:bodyPr>
              <a:lstStyle/>
              <a:p>
                <a:r>
                  <a:rPr lang="ja-JP" altLang="en-US"/>
                  <a:t>ホロ構造</a:t>
                </a:r>
                <a:endParaRPr kumimoji="1" lang="ja-JP" altLang="en-US"/>
              </a:p>
            </p:txBody>
          </p:sp>
          <p:sp>
            <p:nvSpPr>
              <p:cNvPr id="20" name="テキスト ボックス 19">
                <a:extLst>
                  <a:ext uri="{FF2B5EF4-FFF2-40B4-BE49-F238E27FC236}">
                    <a16:creationId xmlns:a16="http://schemas.microsoft.com/office/drawing/2014/main" id="{32020EC3-F11F-C24B-B81F-196CC24F4152}"/>
                  </a:ext>
                </a:extLst>
              </p:cNvPr>
              <p:cNvSpPr txBox="1"/>
              <p:nvPr/>
            </p:nvSpPr>
            <p:spPr>
              <a:xfrm>
                <a:off x="2723695" y="1878059"/>
                <a:ext cx="1107996" cy="369332"/>
              </a:xfrm>
              <a:prstGeom prst="rect">
                <a:avLst/>
              </a:prstGeom>
              <a:noFill/>
            </p:spPr>
            <p:txBody>
              <a:bodyPr wrap="none" rtlCol="0">
                <a:spAutoFit/>
              </a:bodyPr>
              <a:lstStyle/>
              <a:p>
                <a:r>
                  <a:rPr lang="ja-JP" altLang="en-US"/>
                  <a:t>アポ構造</a:t>
                </a:r>
                <a:endParaRPr kumimoji="1" lang="ja-JP" altLang="en-US"/>
              </a:p>
            </p:txBody>
          </p:sp>
        </p:grpSp>
        <p:sp>
          <p:nvSpPr>
            <p:cNvPr id="5" name="テキスト ボックス 4">
              <a:extLst>
                <a:ext uri="{FF2B5EF4-FFF2-40B4-BE49-F238E27FC236}">
                  <a16:creationId xmlns:a16="http://schemas.microsoft.com/office/drawing/2014/main" id="{3E1C6968-DEAF-5F4B-B141-5C299FB16E89}"/>
                </a:ext>
              </a:extLst>
            </p:cNvPr>
            <p:cNvSpPr txBox="1"/>
            <p:nvPr/>
          </p:nvSpPr>
          <p:spPr>
            <a:xfrm>
              <a:off x="2346449" y="6261525"/>
              <a:ext cx="8605489" cy="381692"/>
            </a:xfrm>
            <a:prstGeom prst="rect">
              <a:avLst/>
            </a:prstGeom>
            <a:noFill/>
          </p:spPr>
          <p:txBody>
            <a:bodyPr wrap="none" rtlCol="0">
              <a:spAutoFit/>
            </a:bodyPr>
            <a:lstStyle/>
            <a:p>
              <a:r>
                <a:rPr kumimoji="1" lang="ja-JP" altLang="en-US"/>
                <a:t>図１　クリプトサイトと通常のポケットの例</a:t>
              </a:r>
              <a:r>
                <a:rPr kumimoji="1" lang="en-US" altLang="ja-JP" dirty="0"/>
                <a:t>(</a:t>
              </a:r>
              <a:r>
                <a:rPr kumimoji="1" lang="ja-JP" altLang="en-US"/>
                <a:t>アポ構造：</a:t>
              </a:r>
              <a:r>
                <a:rPr kumimoji="1" lang="en-US" altLang="ja-JP" dirty="0"/>
                <a:t>2ZB1A,</a:t>
              </a:r>
              <a:r>
                <a:rPr kumimoji="1" lang="ja-JP" altLang="en-US"/>
                <a:t> ホロ構造：</a:t>
              </a:r>
              <a:r>
                <a:rPr kumimoji="1" lang="en-US" altLang="ja-JP" dirty="0"/>
                <a:t>2NPQA)</a:t>
              </a:r>
              <a:endParaRPr kumimoji="1" lang="ja-JP" altLang="en-US"/>
            </a:p>
          </p:txBody>
        </p:sp>
      </p:grpSp>
    </p:spTree>
    <p:extLst>
      <p:ext uri="{BB962C8B-B14F-4D97-AF65-F5344CB8AC3E}">
        <p14:creationId xmlns:p14="http://schemas.microsoft.com/office/powerpoint/2010/main" val="1367393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823B9-E353-6E44-9FB2-EF6E809EA2D5}"/>
              </a:ext>
            </a:extLst>
          </p:cNvPr>
          <p:cNvSpPr>
            <a:spLocks noGrp="1"/>
          </p:cNvSpPr>
          <p:nvPr>
            <p:ph type="title"/>
          </p:nvPr>
        </p:nvSpPr>
        <p:spPr/>
        <p:txBody>
          <a:bodyPr/>
          <a:lstStyle/>
          <a:p>
            <a:r>
              <a:rPr kumimoji="1" lang="ja-JP" altLang="en-US"/>
              <a:t>研究目的</a:t>
            </a:r>
          </a:p>
        </p:txBody>
      </p:sp>
      <p:sp>
        <p:nvSpPr>
          <p:cNvPr id="3" name="正方形/長方形 2">
            <a:extLst>
              <a:ext uri="{FF2B5EF4-FFF2-40B4-BE49-F238E27FC236}">
                <a16:creationId xmlns:a16="http://schemas.microsoft.com/office/drawing/2014/main" id="{6E7D617E-24DF-0049-B4D2-C48E1AEB0BCC}"/>
              </a:ext>
            </a:extLst>
          </p:cNvPr>
          <p:cNvSpPr/>
          <p:nvPr/>
        </p:nvSpPr>
        <p:spPr>
          <a:xfrm>
            <a:off x="339213" y="2124134"/>
            <a:ext cx="8176137" cy="1200329"/>
          </a:xfrm>
          <a:prstGeom prst="rect">
            <a:avLst/>
          </a:prstGeom>
        </p:spPr>
        <p:txBody>
          <a:bodyPr wrap="square">
            <a:spAutoFit/>
          </a:bodyPr>
          <a:lstStyle/>
          <a:p>
            <a:pPr marL="285750" indent="-285750">
              <a:buFont typeface="Arial" panose="020B0604020202020204" pitchFamily="34" charset="0"/>
              <a:buChar char="•"/>
            </a:pPr>
            <a:r>
              <a:rPr lang="ja-JP" altLang="en-US">
                <a:latin typeface="YuMincho"/>
              </a:rPr>
              <a:t>本研究ではアポ構造のタンパク質構造を入力として、クリプトサイトの有無を分類する機械学習モデルを作成することを目的とする。</a:t>
            </a:r>
            <a:endParaRPr lang="en-US" altLang="ja-JP" dirty="0">
              <a:latin typeface="YuMincho"/>
            </a:endParaRPr>
          </a:p>
          <a:p>
            <a:endParaRPr lang="en-US" altLang="ja-JP" dirty="0">
              <a:latin typeface="YuMincho"/>
            </a:endParaRPr>
          </a:p>
          <a:p>
            <a:pPr marL="285750" indent="-285750">
              <a:buFont typeface="Arial" panose="020B0604020202020204" pitchFamily="34" charset="0"/>
              <a:buChar char="•"/>
            </a:pPr>
            <a:r>
              <a:rPr lang="ja-JP" altLang="en-US">
                <a:latin typeface="YuMincho"/>
              </a:rPr>
              <a:t>生成した機械学習モデルからクリプトサイト の因子評価を試みる。 </a:t>
            </a:r>
            <a:endParaRPr lang="ja-JP" altLang="en-US"/>
          </a:p>
        </p:txBody>
      </p:sp>
    </p:spTree>
    <p:extLst>
      <p:ext uri="{BB962C8B-B14F-4D97-AF65-F5344CB8AC3E}">
        <p14:creationId xmlns:p14="http://schemas.microsoft.com/office/powerpoint/2010/main" val="103855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4D30F-347C-124A-AF73-3330F347E8BE}"/>
              </a:ext>
            </a:extLst>
          </p:cNvPr>
          <p:cNvSpPr>
            <a:spLocks noGrp="1"/>
          </p:cNvSpPr>
          <p:nvPr>
            <p:ph type="title"/>
          </p:nvPr>
        </p:nvSpPr>
        <p:spPr/>
        <p:txBody>
          <a:bodyPr/>
          <a:lstStyle/>
          <a:p>
            <a:r>
              <a:rPr lang="ja-JP" altLang="en-US"/>
              <a:t>手法 </a:t>
            </a:r>
            <a:endParaRPr kumimoji="1" lang="ja-JP" altLang="en-US"/>
          </a:p>
        </p:txBody>
      </p:sp>
      <p:cxnSp>
        <p:nvCxnSpPr>
          <p:cNvPr id="5" name="直線矢印コネクタ 4">
            <a:extLst>
              <a:ext uri="{FF2B5EF4-FFF2-40B4-BE49-F238E27FC236}">
                <a16:creationId xmlns:a16="http://schemas.microsoft.com/office/drawing/2014/main" id="{4DC3378B-7A29-9943-B2DA-16086642F004}"/>
              </a:ext>
            </a:extLst>
          </p:cNvPr>
          <p:cNvCxnSpPr>
            <a:cxnSpLocks/>
          </p:cNvCxnSpPr>
          <p:nvPr/>
        </p:nvCxnSpPr>
        <p:spPr>
          <a:xfrm>
            <a:off x="1882590" y="3159623"/>
            <a:ext cx="6275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BFA33057-D444-B54B-999E-A1EC14E9D91F}"/>
              </a:ext>
            </a:extLst>
          </p:cNvPr>
          <p:cNvSpPr txBox="1"/>
          <p:nvPr/>
        </p:nvSpPr>
        <p:spPr>
          <a:xfrm>
            <a:off x="2584793" y="2782669"/>
            <a:ext cx="1843774" cy="646331"/>
          </a:xfrm>
          <a:prstGeom prst="rect">
            <a:avLst/>
          </a:prstGeom>
          <a:noFill/>
        </p:spPr>
        <p:txBody>
          <a:bodyPr wrap="none" rtlCol="0">
            <a:spAutoFit/>
          </a:bodyPr>
          <a:lstStyle/>
          <a:p>
            <a:r>
              <a:rPr kumimoji="1" lang="en-US" altLang="ja-JP" dirty="0" err="1"/>
              <a:t>Fpocket</a:t>
            </a:r>
            <a:r>
              <a:rPr kumimoji="1" lang="ja-JP" altLang="en-US"/>
              <a:t>を用いて</a:t>
            </a:r>
            <a:endParaRPr kumimoji="1" lang="en-US" altLang="ja-JP" dirty="0"/>
          </a:p>
          <a:p>
            <a:r>
              <a:rPr kumimoji="1" lang="ja-JP" altLang="en-US"/>
              <a:t>特徴量作成</a:t>
            </a:r>
          </a:p>
        </p:txBody>
      </p:sp>
      <p:sp>
        <p:nvSpPr>
          <p:cNvPr id="9" name="テキスト ボックス 8">
            <a:extLst>
              <a:ext uri="{FF2B5EF4-FFF2-40B4-BE49-F238E27FC236}">
                <a16:creationId xmlns:a16="http://schemas.microsoft.com/office/drawing/2014/main" id="{9B03DE51-3A51-F645-8DF9-8324653CFD07}"/>
              </a:ext>
            </a:extLst>
          </p:cNvPr>
          <p:cNvSpPr txBox="1"/>
          <p:nvPr/>
        </p:nvSpPr>
        <p:spPr>
          <a:xfrm>
            <a:off x="134469" y="2782669"/>
            <a:ext cx="1981201" cy="646331"/>
          </a:xfrm>
          <a:prstGeom prst="rect">
            <a:avLst/>
          </a:prstGeom>
          <a:noFill/>
        </p:spPr>
        <p:txBody>
          <a:bodyPr wrap="square" rtlCol="0">
            <a:spAutoFit/>
          </a:bodyPr>
          <a:lstStyle/>
          <a:p>
            <a:r>
              <a:rPr kumimoji="1" lang="ja-JP" altLang="en-US"/>
              <a:t>アポ構造データ</a:t>
            </a:r>
            <a:endParaRPr kumimoji="1" lang="en-US" altLang="ja-JP" dirty="0"/>
          </a:p>
          <a:p>
            <a:r>
              <a:rPr kumimoji="1" lang="ja-JP" altLang="en-US"/>
              <a:t>セット作成</a:t>
            </a:r>
          </a:p>
        </p:txBody>
      </p:sp>
      <p:cxnSp>
        <p:nvCxnSpPr>
          <p:cNvPr id="10" name="直線矢印コネクタ 9">
            <a:extLst>
              <a:ext uri="{FF2B5EF4-FFF2-40B4-BE49-F238E27FC236}">
                <a16:creationId xmlns:a16="http://schemas.microsoft.com/office/drawing/2014/main" id="{15B53A4A-9B78-A240-9D3F-CC1AE4C58EA3}"/>
              </a:ext>
            </a:extLst>
          </p:cNvPr>
          <p:cNvCxnSpPr>
            <a:cxnSpLocks/>
          </p:cNvCxnSpPr>
          <p:nvPr/>
        </p:nvCxnSpPr>
        <p:spPr>
          <a:xfrm>
            <a:off x="4374780" y="3159623"/>
            <a:ext cx="6275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02A7E5B-8BCE-784E-ADB3-7A8689AB1D50}"/>
              </a:ext>
            </a:extLst>
          </p:cNvPr>
          <p:cNvSpPr txBox="1"/>
          <p:nvPr/>
        </p:nvSpPr>
        <p:spPr>
          <a:xfrm>
            <a:off x="5002982" y="2974957"/>
            <a:ext cx="1107996" cy="369332"/>
          </a:xfrm>
          <a:prstGeom prst="rect">
            <a:avLst/>
          </a:prstGeom>
          <a:noFill/>
        </p:spPr>
        <p:txBody>
          <a:bodyPr wrap="none" rtlCol="0">
            <a:spAutoFit/>
          </a:bodyPr>
          <a:lstStyle/>
          <a:p>
            <a:r>
              <a:rPr kumimoji="1" lang="ja-JP" altLang="en-US"/>
              <a:t>機械学習</a:t>
            </a:r>
          </a:p>
        </p:txBody>
      </p:sp>
      <p:cxnSp>
        <p:nvCxnSpPr>
          <p:cNvPr id="12" name="直線矢印コネクタ 11">
            <a:extLst>
              <a:ext uri="{FF2B5EF4-FFF2-40B4-BE49-F238E27FC236}">
                <a16:creationId xmlns:a16="http://schemas.microsoft.com/office/drawing/2014/main" id="{492B0A32-02F9-4843-B186-E55C211421F7}"/>
              </a:ext>
            </a:extLst>
          </p:cNvPr>
          <p:cNvCxnSpPr>
            <a:cxnSpLocks/>
          </p:cNvCxnSpPr>
          <p:nvPr/>
        </p:nvCxnSpPr>
        <p:spPr>
          <a:xfrm>
            <a:off x="6110978" y="3159623"/>
            <a:ext cx="6275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08C99DD-512E-9C47-9E64-701A829D1501}"/>
              </a:ext>
            </a:extLst>
          </p:cNvPr>
          <p:cNvSpPr txBox="1"/>
          <p:nvPr/>
        </p:nvSpPr>
        <p:spPr>
          <a:xfrm>
            <a:off x="6866966" y="2795663"/>
            <a:ext cx="2031325" cy="646331"/>
          </a:xfrm>
          <a:prstGeom prst="rect">
            <a:avLst/>
          </a:prstGeom>
          <a:noFill/>
        </p:spPr>
        <p:txBody>
          <a:bodyPr wrap="none" rtlCol="0">
            <a:spAutoFit/>
          </a:bodyPr>
          <a:lstStyle/>
          <a:p>
            <a:r>
              <a:rPr kumimoji="1" lang="ja-JP" altLang="en-US"/>
              <a:t>クリプトサイトの</a:t>
            </a:r>
            <a:endParaRPr kumimoji="1" lang="en-US" altLang="ja-JP" dirty="0"/>
          </a:p>
          <a:p>
            <a:r>
              <a:rPr kumimoji="1" lang="ja-JP" altLang="en-US"/>
              <a:t>有無を分類</a:t>
            </a:r>
          </a:p>
        </p:txBody>
      </p:sp>
    </p:spTree>
    <p:extLst>
      <p:ext uri="{BB962C8B-B14F-4D97-AF65-F5344CB8AC3E}">
        <p14:creationId xmlns:p14="http://schemas.microsoft.com/office/powerpoint/2010/main" val="119397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1E2552-3FE7-094D-BD76-3B83FFB7EDBF}"/>
              </a:ext>
            </a:extLst>
          </p:cNvPr>
          <p:cNvSpPr>
            <a:spLocks noGrp="1"/>
          </p:cNvSpPr>
          <p:nvPr>
            <p:ph type="title"/>
          </p:nvPr>
        </p:nvSpPr>
        <p:spPr/>
        <p:txBody>
          <a:bodyPr/>
          <a:lstStyle/>
          <a:p>
            <a:r>
              <a:rPr kumimoji="1" lang="en-US" altLang="ja-JP" dirty="0" err="1"/>
              <a:t>Fpocket</a:t>
            </a:r>
            <a:endParaRPr kumimoji="1" lang="ja-JP" altLang="en-US"/>
          </a:p>
        </p:txBody>
      </p:sp>
      <p:sp>
        <p:nvSpPr>
          <p:cNvPr id="3" name="正方形/長方形 2">
            <a:extLst>
              <a:ext uri="{FF2B5EF4-FFF2-40B4-BE49-F238E27FC236}">
                <a16:creationId xmlns:a16="http://schemas.microsoft.com/office/drawing/2014/main" id="{9349A983-4AE6-4B44-AF07-829B48448438}"/>
              </a:ext>
            </a:extLst>
          </p:cNvPr>
          <p:cNvSpPr/>
          <p:nvPr/>
        </p:nvSpPr>
        <p:spPr>
          <a:xfrm>
            <a:off x="4305300" y="2147822"/>
            <a:ext cx="4838700" cy="4647426"/>
          </a:xfrm>
          <a:prstGeom prst="rect">
            <a:avLst/>
          </a:prstGeom>
        </p:spPr>
        <p:txBody>
          <a:bodyPr wrap="square">
            <a:spAutoFit/>
          </a:bodyPr>
          <a:lstStyle/>
          <a:p>
            <a:r>
              <a:rPr lang="en" altLang="ja-JP" sz="1600" b="0" dirty="0" err="1">
                <a:effectLst/>
                <a:latin typeface="Menlo" panose="020B0609030804020204" pitchFamily="49" charset="0"/>
              </a:rPr>
              <a:t>Score,Druggability</a:t>
            </a:r>
            <a:r>
              <a:rPr lang="en" altLang="ja-JP" sz="1600" b="0" dirty="0">
                <a:effectLst/>
                <a:latin typeface="Menlo" panose="020B0609030804020204" pitchFamily="49" charset="0"/>
              </a:rPr>
              <a:t> Score,</a:t>
            </a:r>
            <a:r>
              <a:rPr lang="ja-JP" altLang="en-US" sz="1600" b="0">
                <a:effectLst/>
                <a:latin typeface="Menlo" panose="020B0609030804020204" pitchFamily="49" charset="0"/>
              </a:rPr>
              <a:t>　</a:t>
            </a:r>
            <a:endParaRPr lang="en-US" altLang="ja-JP" sz="1600" b="0" dirty="0">
              <a:effectLst/>
              <a:latin typeface="Menlo" panose="020B0609030804020204" pitchFamily="49" charset="0"/>
            </a:endParaRPr>
          </a:p>
          <a:p>
            <a:r>
              <a:rPr lang="en" altLang="ja-JP" sz="1600" b="0" dirty="0">
                <a:effectLst/>
                <a:latin typeface="Menlo" panose="020B0609030804020204" pitchFamily="49" charset="0"/>
              </a:rPr>
              <a:t>Number of Alpha Spheres,</a:t>
            </a:r>
          </a:p>
          <a:p>
            <a:r>
              <a:rPr lang="en" altLang="ja-JP" sz="1600" b="0" dirty="0">
                <a:effectLst/>
                <a:latin typeface="Menlo" panose="020B0609030804020204" pitchFamily="49" charset="0"/>
              </a:rPr>
              <a:t>Total SASA,</a:t>
            </a:r>
          </a:p>
          <a:p>
            <a:r>
              <a:rPr lang="en" altLang="ja-JP" sz="1600" b="0" dirty="0">
                <a:effectLst/>
                <a:latin typeface="Menlo" panose="020B0609030804020204" pitchFamily="49" charset="0"/>
              </a:rPr>
              <a:t>Polar SASA,</a:t>
            </a:r>
            <a:r>
              <a:rPr lang="ja-JP" altLang="en-US" sz="1600" b="0">
                <a:effectLst/>
                <a:latin typeface="Menlo" panose="020B0609030804020204" pitchFamily="49" charset="0"/>
              </a:rPr>
              <a:t>　</a:t>
            </a:r>
            <a:endParaRPr lang="en-US" altLang="ja-JP" sz="1600" b="0" dirty="0">
              <a:effectLst/>
              <a:latin typeface="Menlo" panose="020B0609030804020204" pitchFamily="49" charset="0"/>
            </a:endParaRPr>
          </a:p>
          <a:p>
            <a:r>
              <a:rPr lang="en" altLang="ja-JP" sz="1600" b="0" dirty="0" err="1">
                <a:effectLst/>
                <a:latin typeface="Menlo" panose="020B0609030804020204" pitchFamily="49" charset="0"/>
              </a:rPr>
              <a:t>Apolar</a:t>
            </a:r>
            <a:r>
              <a:rPr lang="ja-JP" altLang="en-US" sz="1600" b="0">
                <a:effectLst/>
                <a:latin typeface="Menlo" panose="020B0609030804020204" pitchFamily="49" charset="0"/>
              </a:rPr>
              <a:t>　</a:t>
            </a:r>
            <a:r>
              <a:rPr lang="en" altLang="ja-JP" sz="1600" b="0" dirty="0">
                <a:effectLst/>
                <a:latin typeface="Menlo" panose="020B0609030804020204" pitchFamily="49" charset="0"/>
              </a:rPr>
              <a:t>SASA,</a:t>
            </a:r>
            <a:r>
              <a:rPr lang="ja-JP" altLang="en-US" sz="1600" b="0">
                <a:effectLst/>
                <a:latin typeface="Menlo" panose="020B0609030804020204" pitchFamily="49" charset="0"/>
              </a:rPr>
              <a:t>　</a:t>
            </a:r>
            <a:endParaRPr lang="en-US" altLang="ja-JP" sz="1600" b="0" dirty="0">
              <a:effectLst/>
              <a:latin typeface="Menlo" panose="020B0609030804020204" pitchFamily="49" charset="0"/>
            </a:endParaRPr>
          </a:p>
          <a:p>
            <a:r>
              <a:rPr lang="en" altLang="ja-JP" sz="1600" b="0" dirty="0">
                <a:effectLst/>
                <a:latin typeface="Menlo" panose="020B0609030804020204" pitchFamily="49" charset="0"/>
              </a:rPr>
              <a:t>Volume,</a:t>
            </a:r>
            <a:r>
              <a:rPr lang="ja-JP" altLang="en-US" sz="1600" b="0">
                <a:effectLst/>
                <a:latin typeface="Menlo" panose="020B0609030804020204" pitchFamily="49" charset="0"/>
              </a:rPr>
              <a:t>　</a:t>
            </a:r>
            <a:endParaRPr lang="en-US" altLang="ja-JP" sz="1600" b="0" dirty="0">
              <a:effectLst/>
              <a:latin typeface="Menlo" panose="020B0609030804020204" pitchFamily="49" charset="0"/>
            </a:endParaRPr>
          </a:p>
          <a:p>
            <a:r>
              <a:rPr lang="en" altLang="ja-JP" sz="1600" b="0" dirty="0">
                <a:effectLst/>
                <a:latin typeface="Menlo" panose="020B0609030804020204" pitchFamily="49" charset="0"/>
              </a:rPr>
              <a:t>Mean local hydrophobic density,</a:t>
            </a:r>
          </a:p>
          <a:p>
            <a:r>
              <a:rPr lang="en" altLang="ja-JP" sz="1600" b="0" dirty="0">
                <a:effectLst/>
                <a:latin typeface="Menlo" panose="020B0609030804020204" pitchFamily="49" charset="0"/>
              </a:rPr>
              <a:t>Mean alpha sphere radius,</a:t>
            </a:r>
          </a:p>
          <a:p>
            <a:r>
              <a:rPr lang="en" altLang="ja-JP" sz="1600" b="0" dirty="0">
                <a:effectLst/>
                <a:latin typeface="Menlo" panose="020B0609030804020204" pitchFamily="49" charset="0"/>
              </a:rPr>
              <a:t>Mean alp. </a:t>
            </a:r>
            <a:r>
              <a:rPr lang="en" altLang="ja-JP" sz="1600" b="0" dirty="0" err="1">
                <a:effectLst/>
                <a:latin typeface="Menlo" panose="020B0609030804020204" pitchFamily="49" charset="0"/>
              </a:rPr>
              <a:t>sph</a:t>
            </a:r>
            <a:r>
              <a:rPr lang="en" altLang="ja-JP" sz="1600" b="0" dirty="0">
                <a:effectLst/>
                <a:latin typeface="Menlo" panose="020B0609030804020204" pitchFamily="49" charset="0"/>
              </a:rPr>
              <a:t>. solvent access,</a:t>
            </a:r>
          </a:p>
          <a:p>
            <a:r>
              <a:rPr lang="en" altLang="ja-JP" sz="1600" b="0" dirty="0" err="1">
                <a:effectLst/>
                <a:latin typeface="Menlo" panose="020B0609030804020204" pitchFamily="49" charset="0"/>
              </a:rPr>
              <a:t>Apolar</a:t>
            </a:r>
            <a:r>
              <a:rPr lang="en" altLang="ja-JP" sz="1600" b="0" dirty="0">
                <a:effectLst/>
                <a:latin typeface="Menlo" panose="020B0609030804020204" pitchFamily="49" charset="0"/>
              </a:rPr>
              <a:t> alpha sphere proportion,</a:t>
            </a:r>
          </a:p>
          <a:p>
            <a:r>
              <a:rPr lang="en" altLang="ja-JP" sz="1600" b="0" dirty="0">
                <a:effectLst/>
                <a:latin typeface="Menlo" panose="020B0609030804020204" pitchFamily="49" charset="0"/>
              </a:rPr>
              <a:t>Hydrophobicity score,</a:t>
            </a:r>
          </a:p>
          <a:p>
            <a:r>
              <a:rPr lang="en" altLang="ja-JP" sz="1600" b="0" dirty="0">
                <a:effectLst/>
                <a:latin typeface="Menlo" panose="020B0609030804020204" pitchFamily="49" charset="0"/>
              </a:rPr>
              <a:t>Volume score,</a:t>
            </a:r>
          </a:p>
          <a:p>
            <a:r>
              <a:rPr lang="en" altLang="ja-JP" sz="1600" b="0" dirty="0">
                <a:effectLst/>
                <a:latin typeface="Menlo" panose="020B0609030804020204" pitchFamily="49" charset="0"/>
              </a:rPr>
              <a:t>Polarity score,</a:t>
            </a:r>
          </a:p>
          <a:p>
            <a:r>
              <a:rPr lang="en" altLang="ja-JP" sz="1600" b="0" dirty="0">
                <a:effectLst/>
                <a:latin typeface="Menlo" panose="020B0609030804020204" pitchFamily="49" charset="0"/>
              </a:rPr>
              <a:t>Charge score,</a:t>
            </a:r>
          </a:p>
          <a:p>
            <a:r>
              <a:rPr lang="en" altLang="ja-JP" sz="1600" b="0" dirty="0">
                <a:effectLst/>
                <a:latin typeface="Menlo" panose="020B0609030804020204" pitchFamily="49" charset="0"/>
              </a:rPr>
              <a:t>Proportion of polar atoms,</a:t>
            </a:r>
          </a:p>
          <a:p>
            <a:r>
              <a:rPr lang="en" altLang="ja-JP" sz="1600" b="0" dirty="0">
                <a:effectLst/>
                <a:latin typeface="Menlo" panose="020B0609030804020204" pitchFamily="49" charset="0"/>
              </a:rPr>
              <a:t>Alpha sphere density,</a:t>
            </a:r>
          </a:p>
          <a:p>
            <a:r>
              <a:rPr lang="en" altLang="ja-JP" sz="1600" b="0" dirty="0">
                <a:effectLst/>
                <a:latin typeface="Menlo" panose="020B0609030804020204" pitchFamily="49" charset="0"/>
              </a:rPr>
              <a:t>Cent. of mass - Alpha Sphere max </a:t>
            </a:r>
            <a:r>
              <a:rPr lang="en" altLang="ja-JP" sz="1600" b="0" dirty="0" err="1">
                <a:effectLst/>
                <a:latin typeface="Menlo" panose="020B0609030804020204" pitchFamily="49" charset="0"/>
              </a:rPr>
              <a:t>dist</a:t>
            </a:r>
            <a:r>
              <a:rPr lang="en" altLang="ja-JP" sz="1600" b="0" dirty="0">
                <a:effectLst/>
                <a:latin typeface="Menlo" panose="020B0609030804020204" pitchFamily="49" charset="0"/>
              </a:rPr>
              <a:t>,</a:t>
            </a:r>
          </a:p>
          <a:p>
            <a:r>
              <a:rPr lang="en" altLang="ja-JP" sz="1600" b="0" dirty="0">
                <a:effectLst/>
                <a:latin typeface="Menlo" panose="020B0609030804020204" pitchFamily="49" charset="0"/>
              </a:rPr>
              <a:t>Flexibility</a:t>
            </a:r>
          </a:p>
        </p:txBody>
      </p:sp>
      <p:sp>
        <p:nvSpPr>
          <p:cNvPr id="4" name="テキスト ボックス 3">
            <a:extLst>
              <a:ext uri="{FF2B5EF4-FFF2-40B4-BE49-F238E27FC236}">
                <a16:creationId xmlns:a16="http://schemas.microsoft.com/office/drawing/2014/main" id="{89F8F322-D6D5-FE41-B173-C4078C2250A1}"/>
              </a:ext>
            </a:extLst>
          </p:cNvPr>
          <p:cNvSpPr txBox="1"/>
          <p:nvPr/>
        </p:nvSpPr>
        <p:spPr>
          <a:xfrm>
            <a:off x="161365" y="1690689"/>
            <a:ext cx="3185487" cy="646331"/>
          </a:xfrm>
          <a:prstGeom prst="rect">
            <a:avLst/>
          </a:prstGeom>
          <a:noFill/>
        </p:spPr>
        <p:txBody>
          <a:bodyPr wrap="none" rtlCol="0">
            <a:spAutoFit/>
          </a:bodyPr>
          <a:lstStyle/>
          <a:p>
            <a:r>
              <a:rPr kumimoji="1" lang="ja-JP" altLang="en-US"/>
              <a:t>タンパク質表面上のポケット</a:t>
            </a:r>
            <a:endParaRPr kumimoji="1" lang="en-US" altLang="ja-JP" dirty="0"/>
          </a:p>
          <a:p>
            <a:r>
              <a:rPr kumimoji="1" lang="ja-JP" altLang="en-US"/>
              <a:t>検出ソフトウェア。</a:t>
            </a:r>
          </a:p>
        </p:txBody>
      </p:sp>
      <p:sp>
        <p:nvSpPr>
          <p:cNvPr id="5" name="テキスト ボックス 4">
            <a:extLst>
              <a:ext uri="{FF2B5EF4-FFF2-40B4-BE49-F238E27FC236}">
                <a16:creationId xmlns:a16="http://schemas.microsoft.com/office/drawing/2014/main" id="{976DAE8D-E582-594A-8B57-B21D2CBAB25C}"/>
              </a:ext>
            </a:extLst>
          </p:cNvPr>
          <p:cNvSpPr txBox="1"/>
          <p:nvPr/>
        </p:nvSpPr>
        <p:spPr>
          <a:xfrm>
            <a:off x="4305300" y="1739542"/>
            <a:ext cx="3185487" cy="369332"/>
          </a:xfrm>
          <a:prstGeom prst="rect">
            <a:avLst/>
          </a:prstGeom>
          <a:noFill/>
        </p:spPr>
        <p:txBody>
          <a:bodyPr wrap="none" rtlCol="0">
            <a:spAutoFit/>
          </a:bodyPr>
          <a:lstStyle/>
          <a:p>
            <a:r>
              <a:rPr kumimoji="1" lang="ja-JP" altLang="en-US"/>
              <a:t>算出される物理化学的特徴量</a:t>
            </a:r>
          </a:p>
        </p:txBody>
      </p:sp>
      <p:pic>
        <p:nvPicPr>
          <p:cNvPr id="7" name="図 6" descr="カラフルなグミ&#10;&#10;自動的に生成された説明">
            <a:extLst>
              <a:ext uri="{FF2B5EF4-FFF2-40B4-BE49-F238E27FC236}">
                <a16:creationId xmlns:a16="http://schemas.microsoft.com/office/drawing/2014/main" id="{7FBA16BA-19D1-5549-AD2D-5E4D24F7AEC2}"/>
              </a:ext>
            </a:extLst>
          </p:cNvPr>
          <p:cNvPicPr>
            <a:picLocks noChangeAspect="1"/>
          </p:cNvPicPr>
          <p:nvPr/>
        </p:nvPicPr>
        <p:blipFill>
          <a:blip r:embed="rId2"/>
          <a:stretch>
            <a:fillRect/>
          </a:stretch>
        </p:blipFill>
        <p:spPr>
          <a:xfrm>
            <a:off x="0" y="2684461"/>
            <a:ext cx="3879850" cy="2482850"/>
          </a:xfrm>
          <a:prstGeom prst="rect">
            <a:avLst/>
          </a:prstGeom>
        </p:spPr>
      </p:pic>
      <p:sp>
        <p:nvSpPr>
          <p:cNvPr id="8" name="正方形/長方形 7">
            <a:extLst>
              <a:ext uri="{FF2B5EF4-FFF2-40B4-BE49-F238E27FC236}">
                <a16:creationId xmlns:a16="http://schemas.microsoft.com/office/drawing/2014/main" id="{718D455C-B1AF-F54A-8E32-FC1E0BDC47BA}"/>
              </a:ext>
            </a:extLst>
          </p:cNvPr>
          <p:cNvSpPr/>
          <p:nvPr/>
        </p:nvSpPr>
        <p:spPr>
          <a:xfrm>
            <a:off x="441351" y="5661246"/>
            <a:ext cx="2861681" cy="646331"/>
          </a:xfrm>
          <a:prstGeom prst="rect">
            <a:avLst/>
          </a:prstGeom>
        </p:spPr>
        <p:txBody>
          <a:bodyPr wrap="none">
            <a:spAutoFit/>
          </a:bodyPr>
          <a:lstStyle/>
          <a:p>
            <a:r>
              <a:rPr kumimoji="1" lang="ja-JP" altLang="en-US"/>
              <a:t>アポ構造：</a:t>
            </a:r>
            <a:r>
              <a:rPr kumimoji="1" lang="en-US" altLang="ja-JP" dirty="0"/>
              <a:t>2ZB1A</a:t>
            </a:r>
            <a:r>
              <a:rPr kumimoji="1" lang="ja-JP" altLang="en-US"/>
              <a:t>について</a:t>
            </a:r>
            <a:endParaRPr kumimoji="1" lang="en-US" altLang="ja-JP" dirty="0"/>
          </a:p>
          <a:p>
            <a:r>
              <a:rPr lang="en-US" altLang="ja-JP" dirty="0" err="1"/>
              <a:t>Fpocket</a:t>
            </a:r>
            <a:r>
              <a:rPr lang="ja-JP" altLang="en-US"/>
              <a:t>で解析した結果</a:t>
            </a:r>
          </a:p>
        </p:txBody>
      </p:sp>
      <p:sp>
        <p:nvSpPr>
          <p:cNvPr id="9" name="ドーナツ 8">
            <a:extLst>
              <a:ext uri="{FF2B5EF4-FFF2-40B4-BE49-F238E27FC236}">
                <a16:creationId xmlns:a16="http://schemas.microsoft.com/office/drawing/2014/main" id="{270809D0-6548-E04A-98E9-FC0C0CBC6C45}"/>
              </a:ext>
            </a:extLst>
          </p:cNvPr>
          <p:cNvSpPr/>
          <p:nvPr/>
        </p:nvSpPr>
        <p:spPr>
          <a:xfrm>
            <a:off x="1872192" y="4143023"/>
            <a:ext cx="442031" cy="485422"/>
          </a:xfrm>
          <a:prstGeom prst="donut">
            <a:avLst>
              <a:gd name="adj" fmla="val 835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10">
            <a:extLst>
              <a:ext uri="{FF2B5EF4-FFF2-40B4-BE49-F238E27FC236}">
                <a16:creationId xmlns:a16="http://schemas.microsoft.com/office/drawing/2014/main" id="{B0A6B463-B2E9-7741-9CBC-3ED0C55E23D5}"/>
              </a:ext>
            </a:extLst>
          </p:cNvPr>
          <p:cNvSpPr/>
          <p:nvPr/>
        </p:nvSpPr>
        <p:spPr>
          <a:xfrm>
            <a:off x="893321" y="3951912"/>
            <a:ext cx="442031" cy="485422"/>
          </a:xfrm>
          <a:prstGeom prst="donut">
            <a:avLst>
              <a:gd name="adj" fmla="val 852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C4AADB3-2CD1-B642-BAA0-6A64A38DC0B0}"/>
              </a:ext>
            </a:extLst>
          </p:cNvPr>
          <p:cNvSpPr/>
          <p:nvPr/>
        </p:nvSpPr>
        <p:spPr>
          <a:xfrm rot="20721937" flipH="1">
            <a:off x="1297782" y="4404570"/>
            <a:ext cx="45719" cy="1161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F979B13-2806-BE4F-8854-52D008970A8B}"/>
              </a:ext>
            </a:extLst>
          </p:cNvPr>
          <p:cNvSpPr/>
          <p:nvPr/>
        </p:nvSpPr>
        <p:spPr>
          <a:xfrm rot="1645723">
            <a:off x="1692326" y="4525008"/>
            <a:ext cx="45719" cy="10774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5842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2D5721-6A10-D045-8CE5-C8976264AFFF}"/>
              </a:ext>
            </a:extLst>
          </p:cNvPr>
          <p:cNvSpPr>
            <a:spLocks noGrp="1"/>
          </p:cNvSpPr>
          <p:nvPr>
            <p:ph type="title"/>
          </p:nvPr>
        </p:nvSpPr>
        <p:spPr/>
        <p:txBody>
          <a:bodyPr/>
          <a:lstStyle/>
          <a:p>
            <a:r>
              <a:rPr lang="ja-JP" altLang="en-US"/>
              <a:t>機械学習</a:t>
            </a:r>
            <a:endParaRPr kumimoji="1" lang="ja-JP" altLang="en-US"/>
          </a:p>
        </p:txBody>
      </p:sp>
      <p:pic>
        <p:nvPicPr>
          <p:cNvPr id="4" name="図 3" descr="グラフ&#10;&#10;自動的に生成された説明">
            <a:extLst>
              <a:ext uri="{FF2B5EF4-FFF2-40B4-BE49-F238E27FC236}">
                <a16:creationId xmlns:a16="http://schemas.microsoft.com/office/drawing/2014/main" id="{634F4A47-96DC-8545-9F60-E1BC121DCDE1}"/>
              </a:ext>
            </a:extLst>
          </p:cNvPr>
          <p:cNvPicPr>
            <a:picLocks noChangeAspect="1"/>
          </p:cNvPicPr>
          <p:nvPr/>
        </p:nvPicPr>
        <p:blipFill rotWithShape="1">
          <a:blip r:embed="rId2"/>
          <a:srcRect l="28869" t="5010" r="4613" b="2778"/>
          <a:stretch/>
        </p:blipFill>
        <p:spPr>
          <a:xfrm>
            <a:off x="4035132" y="1690689"/>
            <a:ext cx="3671954" cy="3817745"/>
          </a:xfrm>
          <a:prstGeom prst="rect">
            <a:avLst/>
          </a:prstGeom>
        </p:spPr>
      </p:pic>
      <p:sp>
        <p:nvSpPr>
          <p:cNvPr id="5" name="テキスト ボックス 4">
            <a:extLst>
              <a:ext uri="{FF2B5EF4-FFF2-40B4-BE49-F238E27FC236}">
                <a16:creationId xmlns:a16="http://schemas.microsoft.com/office/drawing/2014/main" id="{E25EAC18-D2A2-FF4C-847C-1F92617F0D9E}"/>
              </a:ext>
            </a:extLst>
          </p:cNvPr>
          <p:cNvSpPr txBox="1"/>
          <p:nvPr/>
        </p:nvSpPr>
        <p:spPr>
          <a:xfrm>
            <a:off x="810239" y="1690689"/>
            <a:ext cx="3224893" cy="2862322"/>
          </a:xfrm>
          <a:prstGeom prst="rect">
            <a:avLst/>
          </a:prstGeom>
          <a:noFill/>
        </p:spPr>
        <p:txBody>
          <a:bodyPr wrap="square" rtlCol="0">
            <a:spAutoFit/>
          </a:bodyPr>
          <a:lstStyle/>
          <a:p>
            <a:r>
              <a:rPr kumimoji="1" lang="ja-JP" altLang="en-US"/>
              <a:t>機械学習モデル：</a:t>
            </a:r>
            <a:endParaRPr kumimoji="1" lang="en-US" altLang="ja-JP" dirty="0"/>
          </a:p>
          <a:p>
            <a:r>
              <a:rPr lang="en" altLang="ja-JP" dirty="0" err="1"/>
              <a:t>XGBoost</a:t>
            </a:r>
            <a:r>
              <a:rPr lang="en" altLang="ja-JP" dirty="0"/>
              <a:t> </a:t>
            </a:r>
            <a:r>
              <a:rPr lang="en-US" altLang="ja-JP" dirty="0"/>
              <a:t>,</a:t>
            </a:r>
            <a:r>
              <a:rPr lang="ja-JP" altLang="en-US"/>
              <a:t> </a:t>
            </a:r>
            <a:r>
              <a:rPr lang="en" altLang="ja-JP" dirty="0" err="1"/>
              <a:t>LightGBM</a:t>
            </a:r>
            <a:r>
              <a:rPr lang="en" altLang="ja-JP" dirty="0"/>
              <a:t> </a:t>
            </a:r>
            <a:endParaRPr kumimoji="1" lang="en-US" altLang="ja-JP" dirty="0"/>
          </a:p>
          <a:p>
            <a:endParaRPr kumimoji="1" lang="en-US" altLang="ja-JP" dirty="0"/>
          </a:p>
          <a:p>
            <a:r>
              <a:rPr kumimoji="1" lang="ja-JP" altLang="en-US"/>
              <a:t>学習データ：</a:t>
            </a:r>
            <a:r>
              <a:rPr kumimoji="1" lang="en-US" altLang="ja-JP" dirty="0"/>
              <a:t>174</a:t>
            </a:r>
            <a:r>
              <a:rPr kumimoji="1" lang="ja-JP" altLang="en-US"/>
              <a:t> </a:t>
            </a:r>
            <a:endParaRPr kumimoji="1" lang="en-US" altLang="ja-JP" dirty="0"/>
          </a:p>
          <a:p>
            <a:r>
              <a:rPr kumimoji="1" lang="ja-JP" altLang="en-US"/>
              <a:t>テストデータ：</a:t>
            </a:r>
            <a:r>
              <a:rPr kumimoji="1" lang="en-US" altLang="ja-JP" dirty="0"/>
              <a:t>20</a:t>
            </a:r>
          </a:p>
          <a:p>
            <a:endParaRPr kumimoji="1" lang="en-US" altLang="ja-JP" dirty="0"/>
          </a:p>
          <a:p>
            <a:r>
              <a:rPr kumimoji="1" lang="en-US" altLang="ja-JP" dirty="0"/>
              <a:t>k</a:t>
            </a:r>
            <a:r>
              <a:rPr kumimoji="1" lang="ja-JP" altLang="en-US"/>
              <a:t>分割検証法：</a:t>
            </a:r>
            <a:r>
              <a:rPr kumimoji="1" lang="en-US" altLang="ja-JP" dirty="0"/>
              <a:t>k=4</a:t>
            </a:r>
          </a:p>
          <a:p>
            <a:endParaRPr kumimoji="1" lang="en-US" altLang="ja-JP" dirty="0"/>
          </a:p>
          <a:p>
            <a:r>
              <a:rPr kumimoji="1" lang="ja-JP" altLang="en-US"/>
              <a:t>テストデータについて</a:t>
            </a:r>
            <a:endParaRPr kumimoji="1" lang="en-US" altLang="ja-JP" dirty="0"/>
          </a:p>
          <a:p>
            <a:r>
              <a:rPr lang="en" altLang="ja-JP" dirty="0"/>
              <a:t>F1_score: 70.6% </a:t>
            </a:r>
          </a:p>
        </p:txBody>
      </p:sp>
      <p:sp>
        <p:nvSpPr>
          <p:cNvPr id="6" name="テキスト ボックス 5">
            <a:extLst>
              <a:ext uri="{FF2B5EF4-FFF2-40B4-BE49-F238E27FC236}">
                <a16:creationId xmlns:a16="http://schemas.microsoft.com/office/drawing/2014/main" id="{B6AFD347-0C47-D64E-9FA9-AB38A6AA5E80}"/>
              </a:ext>
            </a:extLst>
          </p:cNvPr>
          <p:cNvSpPr txBox="1"/>
          <p:nvPr/>
        </p:nvSpPr>
        <p:spPr>
          <a:xfrm>
            <a:off x="4419600" y="5693229"/>
            <a:ext cx="1592103" cy="646331"/>
          </a:xfrm>
          <a:prstGeom prst="rect">
            <a:avLst/>
          </a:prstGeom>
          <a:noFill/>
        </p:spPr>
        <p:txBody>
          <a:bodyPr wrap="none" rtlCol="0">
            <a:spAutoFit/>
          </a:bodyPr>
          <a:lstStyle/>
          <a:p>
            <a:r>
              <a:rPr kumimoji="1" lang="en-US" altLang="ja-JP" dirty="0"/>
              <a:t>1:</a:t>
            </a:r>
            <a:r>
              <a:rPr kumimoji="1" lang="ja-JP" altLang="en-US"/>
              <a:t> </a:t>
            </a:r>
            <a:r>
              <a:rPr kumimoji="1" lang="en-US" altLang="ja-JP" dirty="0" err="1"/>
              <a:t>Crytipic</a:t>
            </a:r>
            <a:r>
              <a:rPr kumimoji="1" lang="ja-JP" altLang="en-US"/>
              <a:t> </a:t>
            </a:r>
            <a:r>
              <a:rPr kumimoji="1" lang="en-US" altLang="ja-JP" dirty="0"/>
              <a:t>site</a:t>
            </a:r>
          </a:p>
          <a:p>
            <a:r>
              <a:rPr kumimoji="1" lang="en-US" altLang="ja-JP" dirty="0"/>
              <a:t>0:</a:t>
            </a:r>
            <a:r>
              <a:rPr kumimoji="1" lang="ja-JP" altLang="en-US"/>
              <a:t> </a:t>
            </a:r>
            <a:r>
              <a:rPr kumimoji="1" lang="en-US" altLang="ja-JP" dirty="0"/>
              <a:t>Concave</a:t>
            </a:r>
            <a:r>
              <a:rPr kumimoji="1" lang="ja-JP" altLang="en-US"/>
              <a:t> </a:t>
            </a:r>
            <a:r>
              <a:rPr kumimoji="1" lang="en-US" altLang="ja-JP" dirty="0"/>
              <a:t>site</a:t>
            </a:r>
            <a:endParaRPr kumimoji="1" lang="ja-JP" altLang="en-US"/>
          </a:p>
        </p:txBody>
      </p:sp>
    </p:spTree>
    <p:extLst>
      <p:ext uri="{BB962C8B-B14F-4D97-AF65-F5344CB8AC3E}">
        <p14:creationId xmlns:p14="http://schemas.microsoft.com/office/powerpoint/2010/main" val="379366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p:txBody>
          <a:bodyPr/>
          <a:lstStyle/>
          <a:p>
            <a:r>
              <a:rPr lang="ja-JP" altLang="en-US"/>
              <a:t>機械学習モデルの</a:t>
            </a:r>
            <a:br>
              <a:rPr lang="en-US" altLang="ja-JP" dirty="0"/>
            </a:br>
            <a:r>
              <a:rPr lang="ja-JP" altLang="en-US"/>
              <a:t>重要特徴量可視化</a:t>
            </a:r>
            <a:endParaRPr kumimoji="1" lang="ja-JP" altLang="en-US"/>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0" y="2314574"/>
            <a:ext cx="4663018" cy="3497263"/>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397828" y="2238376"/>
            <a:ext cx="4746171" cy="3687366"/>
          </a:xfrm>
          <a:prstGeom prst="rect">
            <a:avLst/>
          </a:prstGeom>
        </p:spPr>
      </p:pic>
      <p:sp>
        <p:nvSpPr>
          <p:cNvPr id="15" name="テキスト ボックス 14">
            <a:extLst>
              <a:ext uri="{FF2B5EF4-FFF2-40B4-BE49-F238E27FC236}">
                <a16:creationId xmlns:a16="http://schemas.microsoft.com/office/drawing/2014/main" id="{F49C9F64-15CC-4542-995E-CD6607BE8F73}"/>
              </a:ext>
            </a:extLst>
          </p:cNvPr>
          <p:cNvSpPr txBox="1"/>
          <p:nvPr/>
        </p:nvSpPr>
        <p:spPr>
          <a:xfrm>
            <a:off x="462971" y="1994550"/>
            <a:ext cx="2361544" cy="369332"/>
          </a:xfrm>
          <a:prstGeom prst="rect">
            <a:avLst/>
          </a:prstGeom>
          <a:noFill/>
        </p:spPr>
        <p:txBody>
          <a:bodyPr wrap="none" rtlCol="0">
            <a:spAutoFit/>
          </a:bodyPr>
          <a:lstStyle/>
          <a:p>
            <a:r>
              <a:rPr kumimoji="1" lang="en-US" altLang="ja-JP" dirty="0" err="1"/>
              <a:t>XGBoost</a:t>
            </a:r>
            <a:r>
              <a:rPr kumimoji="1" lang="ja-JP" altLang="en-US"/>
              <a:t>の重要特徴量</a:t>
            </a:r>
            <a:endParaRPr kumimoji="1" lang="en-US" altLang="ja-JP"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29659" y="1969896"/>
            <a:ext cx="2494081" cy="369332"/>
          </a:xfrm>
          <a:prstGeom prst="rect">
            <a:avLst/>
          </a:prstGeom>
          <a:noFill/>
        </p:spPr>
        <p:txBody>
          <a:bodyPr wrap="none" rtlCol="0">
            <a:spAutoFit/>
          </a:bodyPr>
          <a:lstStyle/>
          <a:p>
            <a:r>
              <a:rPr kumimoji="1" lang="en-US" altLang="ja-JP" dirty="0" err="1"/>
              <a:t>LightGBM</a:t>
            </a:r>
            <a:r>
              <a:rPr kumimoji="1" lang="ja-JP" altLang="en-US"/>
              <a:t>の重要特徴量</a:t>
            </a:r>
            <a:endParaRPr kumimoji="1" lang="en-US" altLang="ja-JP" dirty="0"/>
          </a:p>
        </p:txBody>
      </p:sp>
    </p:spTree>
    <p:extLst>
      <p:ext uri="{BB962C8B-B14F-4D97-AF65-F5344CB8AC3E}">
        <p14:creationId xmlns:p14="http://schemas.microsoft.com/office/powerpoint/2010/main" val="1784753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p:txBody>
          <a:bodyPr/>
          <a:lstStyle/>
          <a:p>
            <a:r>
              <a:rPr lang="en-US" altLang="ja-JP" dirty="0" err="1"/>
              <a:t>XGBoost</a:t>
            </a:r>
            <a:r>
              <a:rPr lang="ja-JP" altLang="en-US"/>
              <a:t>と</a:t>
            </a:r>
            <a:r>
              <a:rPr lang="en-US" altLang="ja-JP" dirty="0" err="1"/>
              <a:t>LightGBM</a:t>
            </a:r>
            <a:r>
              <a:rPr lang="ja-JP" altLang="en-US"/>
              <a:t>の</a:t>
            </a:r>
            <a:br>
              <a:rPr lang="en-US" altLang="ja-JP" dirty="0"/>
            </a:br>
            <a:r>
              <a:rPr lang="ja-JP" altLang="en-US"/>
              <a:t>重要特徴量可視化</a:t>
            </a:r>
            <a:endParaRPr kumimoji="1" lang="ja-JP" altLang="en-US"/>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0" y="2314574"/>
            <a:ext cx="4663018" cy="3497263"/>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397828" y="2238376"/>
            <a:ext cx="4746171" cy="3687366"/>
          </a:xfrm>
          <a:prstGeom prst="rect">
            <a:avLst/>
          </a:prstGeom>
        </p:spPr>
      </p:pic>
      <p:cxnSp>
        <p:nvCxnSpPr>
          <p:cNvPr id="6" name="直線コネクタ 5">
            <a:extLst>
              <a:ext uri="{FF2B5EF4-FFF2-40B4-BE49-F238E27FC236}">
                <a16:creationId xmlns:a16="http://schemas.microsoft.com/office/drawing/2014/main" id="{B2F92C91-41CD-E640-8136-74CBF9F41CD0}"/>
              </a:ext>
            </a:extLst>
          </p:cNvPr>
          <p:cNvCxnSpPr>
            <a:cxnSpLocks/>
          </p:cNvCxnSpPr>
          <p:nvPr/>
        </p:nvCxnSpPr>
        <p:spPr>
          <a:xfrm>
            <a:off x="457200" y="2667000"/>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3F0E806-5BDD-494A-BD3A-C34DC661A926}"/>
              </a:ext>
            </a:extLst>
          </p:cNvPr>
          <p:cNvCxnSpPr>
            <a:cxnSpLocks/>
          </p:cNvCxnSpPr>
          <p:nvPr/>
        </p:nvCxnSpPr>
        <p:spPr>
          <a:xfrm>
            <a:off x="4778828" y="2601684"/>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6C1A2F1-66EF-5C4E-8CA1-60A5BBBE191D}"/>
              </a:ext>
            </a:extLst>
          </p:cNvPr>
          <p:cNvCxnSpPr>
            <a:cxnSpLocks/>
          </p:cNvCxnSpPr>
          <p:nvPr/>
        </p:nvCxnSpPr>
        <p:spPr>
          <a:xfrm>
            <a:off x="1088571" y="2960914"/>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F4D40CD-526B-6D46-B6B9-7AFD7C73AB8B}"/>
              </a:ext>
            </a:extLst>
          </p:cNvPr>
          <p:cNvCxnSpPr>
            <a:cxnSpLocks/>
          </p:cNvCxnSpPr>
          <p:nvPr/>
        </p:nvCxnSpPr>
        <p:spPr>
          <a:xfrm>
            <a:off x="1409874" y="2798354"/>
            <a:ext cx="2213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1DA0CEE-4DB3-2846-9A22-1D115CEBCCD8}"/>
              </a:ext>
            </a:extLst>
          </p:cNvPr>
          <p:cNvCxnSpPr>
            <a:cxnSpLocks/>
          </p:cNvCxnSpPr>
          <p:nvPr/>
        </p:nvCxnSpPr>
        <p:spPr>
          <a:xfrm>
            <a:off x="5712286" y="3082834"/>
            <a:ext cx="2213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D6AA744-5CB1-EB4D-A529-1F2274A2A57C}"/>
              </a:ext>
            </a:extLst>
          </p:cNvPr>
          <p:cNvCxnSpPr>
            <a:cxnSpLocks/>
          </p:cNvCxnSpPr>
          <p:nvPr/>
        </p:nvCxnSpPr>
        <p:spPr>
          <a:xfrm>
            <a:off x="5386251" y="2767874"/>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49C9F64-15CC-4542-995E-CD6607BE8F73}"/>
              </a:ext>
            </a:extLst>
          </p:cNvPr>
          <p:cNvSpPr txBox="1"/>
          <p:nvPr/>
        </p:nvSpPr>
        <p:spPr>
          <a:xfrm>
            <a:off x="462971" y="1994550"/>
            <a:ext cx="2361544" cy="369332"/>
          </a:xfrm>
          <a:prstGeom prst="rect">
            <a:avLst/>
          </a:prstGeom>
          <a:noFill/>
        </p:spPr>
        <p:txBody>
          <a:bodyPr wrap="none" rtlCol="0">
            <a:spAutoFit/>
          </a:bodyPr>
          <a:lstStyle/>
          <a:p>
            <a:r>
              <a:rPr kumimoji="1" lang="en-US" altLang="ja-JP" dirty="0" err="1"/>
              <a:t>XGBoost</a:t>
            </a:r>
            <a:r>
              <a:rPr kumimoji="1" lang="ja-JP" altLang="en-US"/>
              <a:t>の重要特徴量</a:t>
            </a:r>
            <a:endParaRPr kumimoji="1" lang="en-US" altLang="ja-JP"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29659" y="1969896"/>
            <a:ext cx="2492990" cy="369332"/>
          </a:xfrm>
          <a:prstGeom prst="rect">
            <a:avLst/>
          </a:prstGeom>
          <a:noFill/>
        </p:spPr>
        <p:txBody>
          <a:bodyPr wrap="none" rtlCol="0">
            <a:spAutoFit/>
          </a:bodyPr>
          <a:lstStyle/>
          <a:p>
            <a:r>
              <a:rPr kumimoji="1" lang="en-US" altLang="ja-JP" dirty="0" err="1"/>
              <a:t>LightGBM</a:t>
            </a:r>
            <a:r>
              <a:rPr kumimoji="1" lang="ja-JP" altLang="en-US"/>
              <a:t>の重要特徴量</a:t>
            </a:r>
            <a:endParaRPr kumimoji="1" lang="en-US" altLang="ja-JP" dirty="0"/>
          </a:p>
        </p:txBody>
      </p:sp>
    </p:spTree>
    <p:extLst>
      <p:ext uri="{BB962C8B-B14F-4D97-AF65-F5344CB8AC3E}">
        <p14:creationId xmlns:p14="http://schemas.microsoft.com/office/powerpoint/2010/main" val="345040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a:blip r:embed="rId3"/>
          <a:stretch>
            <a:fillRect/>
          </a:stretch>
        </p:blipFill>
        <p:spPr>
          <a:xfrm>
            <a:off x="289920" y="1906405"/>
            <a:ext cx="8082844" cy="4849706"/>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237506" y="1484416"/>
            <a:ext cx="7724551" cy="369332"/>
          </a:xfrm>
          <a:prstGeom prst="rect">
            <a:avLst/>
          </a:prstGeom>
          <a:noFill/>
        </p:spPr>
        <p:txBody>
          <a:bodyPr wrap="none" rtlCol="0">
            <a:spAutoFit/>
          </a:bodyPr>
          <a:lstStyle/>
          <a:p>
            <a:r>
              <a:rPr kumimoji="1" lang="en-US" altLang="ja-JP" dirty="0" err="1"/>
              <a:t>Fpocket</a:t>
            </a:r>
            <a:r>
              <a:rPr kumimoji="1" lang="ja-JP" altLang="en-US"/>
              <a:t>の各特徴量について</a:t>
            </a:r>
            <a:r>
              <a:rPr kumimoji="1" lang="en-US" altLang="ja-JP" dirty="0"/>
              <a:t>,</a:t>
            </a:r>
            <a:r>
              <a:rPr kumimoji="1" lang="ja-JP" altLang="en-US"/>
              <a:t> クリプトサイトの有無でヒストグラムを作成</a:t>
            </a:r>
          </a:p>
        </p:txBody>
      </p:sp>
    </p:spTree>
    <p:extLst>
      <p:ext uri="{BB962C8B-B14F-4D97-AF65-F5344CB8AC3E}">
        <p14:creationId xmlns:p14="http://schemas.microsoft.com/office/powerpoint/2010/main" val="351831710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2535</TotalTime>
  <Words>834</Words>
  <Application>Microsoft Macintosh PowerPoint</Application>
  <PresentationFormat>画面に合わせる (4:3)</PresentationFormat>
  <Paragraphs>96</Paragraphs>
  <Slides>12</Slides>
  <Notes>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12</vt:i4>
      </vt:variant>
    </vt:vector>
  </HeadingPairs>
  <TitlesOfParts>
    <vt:vector size="19" baseType="lpstr">
      <vt:lpstr>YuMincho</vt:lpstr>
      <vt:lpstr>游ゴシック</vt:lpstr>
      <vt:lpstr>Arial</vt:lpstr>
      <vt:lpstr>Calibri</vt:lpstr>
      <vt:lpstr>Calibri Light</vt:lpstr>
      <vt:lpstr>Menlo</vt:lpstr>
      <vt:lpstr>Office テーマ</vt:lpstr>
      <vt:lpstr>機械学習を用いたタンパク質 クリプトサイトの予測法の開発  </vt:lpstr>
      <vt:lpstr>背景</vt:lpstr>
      <vt:lpstr>研究目的</vt:lpstr>
      <vt:lpstr>手法 </vt:lpstr>
      <vt:lpstr>Fpocket</vt:lpstr>
      <vt:lpstr>機械学習</vt:lpstr>
      <vt:lpstr>機械学習モデルの 重要特徴量可視化</vt:lpstr>
      <vt:lpstr>XGBoostとLightGBMの 重要特徴量可視化</vt:lpstr>
      <vt:lpstr>特徴量の因子分析</vt:lpstr>
      <vt:lpstr>特徴量の因子分析</vt:lpstr>
      <vt:lpstr>展望</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熊田　匡仁</dc:creator>
  <cp:lastModifiedBy>熊田　匡仁</cp:lastModifiedBy>
  <cp:revision>26</cp:revision>
  <dcterms:created xsi:type="dcterms:W3CDTF">2021-05-04T16:01:12Z</dcterms:created>
  <dcterms:modified xsi:type="dcterms:W3CDTF">2021-05-06T10:16:29Z</dcterms:modified>
</cp:coreProperties>
</file>